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Arimo Bold" panose="020B0604020202020204" charset="0"/>
      <p:regular r:id="rId40"/>
    </p:embeddedFont>
    <p:embeddedFont>
      <p:font typeface="Calibri" panose="020F0502020204030204" pitchFamily="34" charset="0"/>
      <p:regular r:id="rId41"/>
      <p:bold r:id="rId42"/>
      <p:italic r:id="rId43"/>
      <p:boldItalic r:id="rId44"/>
    </p:embeddedFont>
    <p:embeddedFont>
      <p:font typeface="DejaVu Serif" panose="020B0604020202020204" charset="0"/>
      <p:regular r:id="rId45"/>
    </p:embeddedFont>
    <p:embeddedFont>
      <p:font typeface="DejaVu Serif Bold" panose="020B0604020202020204" charset="0"/>
      <p:regular r:id="rId46"/>
    </p:embeddedFont>
    <p:embeddedFont>
      <p:font typeface="Faustina Regular" panose="020B0604020202020204" charset="0"/>
      <p:regular r:id="rId47"/>
    </p:embeddedFont>
    <p:embeddedFont>
      <p:font typeface="Muli Bold" panose="020B0604020202020204" charset="0"/>
      <p:regular r:id="rId48"/>
    </p:embeddedFont>
    <p:embeddedFont>
      <p:font typeface="Muli Bold Bold" panose="020B0604020202020204" charset="0"/>
      <p:regular r:id="rId49"/>
    </p:embeddedFont>
    <p:embeddedFont>
      <p:font typeface="Muli Regular" panose="020B0604020202020204" charset="0"/>
      <p:regular r:id="rId50"/>
    </p:embeddedFont>
    <p:embeddedFont>
      <p:font typeface="Muli Regular Bold" panose="020B0604020202020204" charset="0"/>
      <p:regular r:id="rId51"/>
    </p:embeddedFont>
    <p:embeddedFont>
      <p:font typeface="Times Neue Roman" panose="020B0604020202020204" charset="0"/>
      <p:regular r:id="rId52"/>
    </p:embeddedFont>
    <p:embeddedFont>
      <p:font typeface="Times Neue Roman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132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CNN là gì? Convolutional Neural Network (CNNs – Mạng nơ-ron tích chập) là một trong những mô hình Deep Learning tiên tiến. Nó giúp cho chúng ta xây dựng được những hệ thống thông minh với độ chính xác cao như hiện nay.</a:t>
            </a:r>
          </a:p>
          <a:p>
            <a:r>
              <a:rPr lang="en-US"/>
              <a:t>CNN được sử dụng nhiều trong các bài toán nhận dạng các object trong ảnh.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fairness, accountability and transparency</a:t>
            </a:r>
          </a:p>
          <a:p>
            <a:endParaRPr lang="en-US"/>
          </a:p>
          <a:p>
            <a:r>
              <a:rPr lang="en-US"/>
              <a:t>Sự công bằng, trách nhiệm và minh bạch</a:t>
            </a:r>
          </a:p>
          <a:p>
            <a:r>
              <a:rPr lang="en-US"/>
              <a:t>Sự trung thực : Dự đoán được đưa ra bởi một lời giải thích nên đồng ý với mô hình ban đầu càng nhiều càng tốt.</a:t>
            </a:r>
          </a:p>
          <a:p>
            <a:r>
              <a:rPr lang="en-US"/>
              <a:t>Khả năng diễn giải : Giải thích phải đủ đơn giản để có thể hiểu được con người.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CNN là gì? Convolutional Neural Network (CNNs – Mạng nơ-ron tích chập) là một trong những mô hình Deep Learning tiên tiến. Nó giúp cho chúng ta xây dựng được những hệ thống thông minh với độ chính xác cao như hiện nay.</a:t>
            </a:r>
          </a:p>
          <a:p>
            <a:r>
              <a:rPr lang="en-US"/>
              <a:t>CNN được sử dụng nhiều trong các bài toán nhận dạng các object trong ảnh.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Sư dụng hàm cosin để Tính toán chênh lệch giữa dữ liệu hoán vị và quan sát dữ liệu ban đầu.</a:t>
            </a:r>
          </a:p>
          <a:p>
            <a:r>
              <a:rPr lang="en-US"/>
              <a:t>và dung mô hình cnn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Việc chọn chọn các đặc trưng quan trọng bằng việc dùng các mô hình cục bộ. Trọng số trong mô hình tuyến tính dùng trong dữ liễu ở trên (dữ liệu hoán vị được dự đoán bằng mô hình CNN và trọng số). Có rất cách chọn ra top các đặc trưng ví dụ như lawuj chọn chuyển tiếp, loại bỏ ngược, thậm chí chúng ta cũng có thể dùng “regularized linear” như Lasso và Ridge regression. Ở đây chúng tôi dùng Ridge regression cho bộ dữ liệu. Và chúng tôi có được 10 đặc trưng hoặc các superpixel trong hình sau ảnh sau: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Sau khi chọn 10 tính năng hàng đầu, một mô hình tuyến tính cục bộ có trọng số được trang bị để giải thích dự đoán được thực hiện bởi mô hình 'hộp đen' trong khu phố cục bộ của hình ảnh gốc.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4.sv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4.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6.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gif"/><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1.jpeg"/></Relationships>
</file>

<file path=ppt/slides/_rels/slide2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73.svg"/><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jpe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2.sv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2.sv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2.sv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6.svg"/></Relationships>
</file>

<file path=ppt/slides/_rels/slide37.xml.rels><?xml version="1.0" encoding="UTF-8" standalone="yes"?>
<Relationships xmlns="http://schemas.openxmlformats.org/package/2006/relationships"><Relationship Id="rId8" Type="http://schemas.openxmlformats.org/officeDocument/2006/relationships/image" Target="../media/image95.gif"/><Relationship Id="rId3" Type="http://schemas.openxmlformats.org/officeDocument/2006/relationships/image" Target="../media/image54.svg"/><Relationship Id="rId7" Type="http://schemas.openxmlformats.org/officeDocument/2006/relationships/image" Target="../media/image94.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6.gif"/><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image" Target="../media/image4.svg"/><Relationship Id="rId21" Type="http://schemas.openxmlformats.org/officeDocument/2006/relationships/image" Target="../media/image37.sv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41.svg"/><Relationship Id="rId2" Type="http://schemas.openxmlformats.org/officeDocument/2006/relationships/image" Target="../media/image3.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pn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4.svg"/><Relationship Id="rId7" Type="http://schemas.openxmlformats.org/officeDocument/2006/relationships/image" Target="../media/image11.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5.svg"/><Relationship Id="rId5" Type="http://schemas.openxmlformats.org/officeDocument/2006/relationships/image" Target="../media/image7.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6.png"/><Relationship Id="rId9" Type="http://schemas.openxmlformats.org/officeDocument/2006/relationships/image" Target="../media/image43.svg"/><Relationship Id="rId1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3043668" cy="3043668"/>
          </a:xfrm>
          <a:prstGeom prst="rect">
            <a:avLst/>
          </a:prstGeom>
        </p:spPr>
      </p:pic>
      <p:pic>
        <p:nvPicPr>
          <p:cNvPr id="3" name="Picture 3"/>
          <p:cNvPicPr>
            <a:picLocks noChangeAspect="1"/>
          </p:cNvPicPr>
          <p:nvPr/>
        </p:nvPicPr>
        <p:blipFill>
          <a:blip r:embed="rId3"/>
          <a:srcRect/>
          <a:stretch>
            <a:fillRect/>
          </a:stretch>
        </p:blipFill>
        <p:spPr>
          <a:xfrm>
            <a:off x="15360795" y="57526"/>
            <a:ext cx="2927205" cy="239746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1041">
            <a:off x="-3075152" y="2351232"/>
            <a:ext cx="17614873" cy="17454738"/>
          </a:xfrm>
          <a:prstGeom prst="rect">
            <a:avLst/>
          </a:prstGeom>
        </p:spPr>
      </p:pic>
      <p:grpSp>
        <p:nvGrpSpPr>
          <p:cNvPr id="5" name="Group 5"/>
          <p:cNvGrpSpPr/>
          <p:nvPr/>
        </p:nvGrpSpPr>
        <p:grpSpPr>
          <a:xfrm>
            <a:off x="3043668" y="1687627"/>
            <a:ext cx="12317127" cy="3476194"/>
            <a:chOff x="0" y="0"/>
            <a:chExt cx="16422836" cy="4634925"/>
          </a:xfrm>
        </p:grpSpPr>
        <p:sp>
          <p:nvSpPr>
            <p:cNvPr id="6" name="TextBox 6"/>
            <p:cNvSpPr txBox="1"/>
            <p:nvPr/>
          </p:nvSpPr>
          <p:spPr>
            <a:xfrm>
              <a:off x="0" y="3744231"/>
              <a:ext cx="16422836" cy="890693"/>
            </a:xfrm>
            <a:prstGeom prst="rect">
              <a:avLst/>
            </a:prstGeom>
          </p:spPr>
          <p:txBody>
            <a:bodyPr lIns="0" tIns="0" rIns="0" bIns="0" rtlCol="0" anchor="t">
              <a:spAutoFit/>
            </a:bodyPr>
            <a:lstStyle/>
            <a:p>
              <a:pPr algn="ctr">
                <a:lnSpc>
                  <a:spcPts val="5599"/>
                </a:lnSpc>
              </a:pPr>
              <a:r>
                <a:rPr lang="en-US" sz="3999" u="sng">
                  <a:solidFill>
                    <a:srgbClr val="000000"/>
                  </a:solidFill>
                  <a:latin typeface="Times Neue Roman Bold"/>
                </a:rPr>
                <a:t>ĐỀ TÀI: Tìm hiểu về Explainable AI và ứng dụng</a:t>
              </a:r>
            </a:p>
          </p:txBody>
        </p:sp>
        <p:sp>
          <p:nvSpPr>
            <p:cNvPr id="7" name="TextBox 7"/>
            <p:cNvSpPr txBox="1"/>
            <p:nvPr/>
          </p:nvSpPr>
          <p:spPr>
            <a:xfrm>
              <a:off x="0" y="161925"/>
              <a:ext cx="16422836" cy="3025003"/>
            </a:xfrm>
            <a:prstGeom prst="rect">
              <a:avLst/>
            </a:prstGeom>
          </p:spPr>
          <p:txBody>
            <a:bodyPr lIns="0" tIns="0" rIns="0" bIns="0" rtlCol="0" anchor="t">
              <a:spAutoFit/>
            </a:bodyPr>
            <a:lstStyle/>
            <a:p>
              <a:pPr algn="ctr">
                <a:lnSpc>
                  <a:spcPts val="8602"/>
                </a:lnSpc>
              </a:pPr>
              <a:r>
                <a:rPr lang="en-US" sz="8602" spc="-283">
                  <a:solidFill>
                    <a:srgbClr val="000000"/>
                  </a:solidFill>
                  <a:latin typeface="Muli Bold Bold"/>
                </a:rPr>
                <a:t>BÁO CÁO TIỂU LUẬN CHUYÊN NGÀNH</a:t>
              </a:r>
            </a:p>
          </p:txBody>
        </p:sp>
      </p:grpSp>
      <p:sp>
        <p:nvSpPr>
          <p:cNvPr id="8" name="TextBox 8"/>
          <p:cNvSpPr txBox="1"/>
          <p:nvPr/>
        </p:nvSpPr>
        <p:spPr>
          <a:xfrm>
            <a:off x="6397112" y="5354545"/>
            <a:ext cx="12417204" cy="589915"/>
          </a:xfrm>
          <a:prstGeom prst="rect">
            <a:avLst/>
          </a:prstGeom>
        </p:spPr>
        <p:txBody>
          <a:bodyPr lIns="0" tIns="0" rIns="0" bIns="0" rtlCol="0" anchor="t">
            <a:spAutoFit/>
          </a:bodyPr>
          <a:lstStyle/>
          <a:p>
            <a:pPr algn="ctr">
              <a:lnSpc>
                <a:spcPts val="4759"/>
              </a:lnSpc>
            </a:pPr>
            <a:r>
              <a:rPr lang="en-US" sz="3399">
                <a:solidFill>
                  <a:srgbClr val="000000"/>
                </a:solidFill>
                <a:latin typeface="DejaVu Serif Bold"/>
              </a:rPr>
              <a:t>GVHD: ThS. Quách Đình Hoàng</a:t>
            </a:r>
          </a:p>
        </p:txBody>
      </p:sp>
      <p:sp>
        <p:nvSpPr>
          <p:cNvPr id="9" name="TextBox 9"/>
          <p:cNvSpPr txBox="1"/>
          <p:nvPr/>
        </p:nvSpPr>
        <p:spPr>
          <a:xfrm>
            <a:off x="9715619" y="6144485"/>
            <a:ext cx="7543681" cy="1780540"/>
          </a:xfrm>
          <a:prstGeom prst="rect">
            <a:avLst/>
          </a:prstGeom>
        </p:spPr>
        <p:txBody>
          <a:bodyPr lIns="0" tIns="0" rIns="0" bIns="0" rtlCol="0" anchor="t">
            <a:spAutoFit/>
          </a:bodyPr>
          <a:lstStyle/>
          <a:p>
            <a:pPr>
              <a:lnSpc>
                <a:spcPts val="4759"/>
              </a:lnSpc>
            </a:pPr>
            <a:r>
              <a:rPr lang="en-US" sz="3399">
                <a:solidFill>
                  <a:srgbClr val="000000"/>
                </a:solidFill>
                <a:latin typeface="Times Neue Roman Bold"/>
              </a:rPr>
              <a:t>SV thực hiện:</a:t>
            </a:r>
            <a:r>
              <a:rPr lang="en-US" sz="3399">
                <a:solidFill>
                  <a:srgbClr val="000000"/>
                </a:solidFill>
                <a:latin typeface="Times Neue Roman"/>
              </a:rPr>
              <a:t>:</a:t>
            </a:r>
          </a:p>
          <a:p>
            <a:pPr algn="l">
              <a:lnSpc>
                <a:spcPts val="4759"/>
              </a:lnSpc>
            </a:pPr>
            <a:r>
              <a:rPr lang="en-US" sz="3399">
                <a:solidFill>
                  <a:srgbClr val="000000"/>
                </a:solidFill>
                <a:latin typeface="Times Neue Roman Bold"/>
              </a:rPr>
              <a:t>Nguyễn Duy Phước 19133003</a:t>
            </a:r>
          </a:p>
          <a:p>
            <a:pPr algn="just">
              <a:lnSpc>
                <a:spcPts val="4759"/>
              </a:lnSpc>
            </a:pPr>
            <a:r>
              <a:rPr lang="en-US" sz="3399">
                <a:solidFill>
                  <a:srgbClr val="000000"/>
                </a:solidFill>
                <a:latin typeface="Times Neue Roman Bold"/>
              </a:rPr>
              <a:t>Lại Hữu Trác           19133059</a:t>
            </a:r>
          </a:p>
        </p:txBody>
      </p:sp>
      <p:pic>
        <p:nvPicPr>
          <p:cNvPr id="10" name="Picture 10"/>
          <p:cNvPicPr>
            <a:picLocks noChangeAspect="1"/>
          </p:cNvPicPr>
          <p:nvPr/>
        </p:nvPicPr>
        <p:blipFill>
          <a:blip r:embed="rId6"/>
          <a:srcRect/>
          <a:stretch>
            <a:fillRect/>
          </a:stretch>
        </p:blipFill>
        <p:spPr>
          <a:xfrm>
            <a:off x="14400864" y="8191725"/>
            <a:ext cx="3887136" cy="2095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041">
            <a:off x="-6521096" y="3918118"/>
            <a:ext cx="17614873" cy="17454738"/>
          </a:xfrm>
          <a:prstGeom prst="rect">
            <a:avLst/>
          </a:prstGeom>
        </p:spPr>
      </p:pic>
      <p:pic>
        <p:nvPicPr>
          <p:cNvPr id="3" name="Picture 3"/>
          <p:cNvPicPr>
            <a:picLocks noChangeAspect="1"/>
          </p:cNvPicPr>
          <p:nvPr/>
        </p:nvPicPr>
        <p:blipFill>
          <a:blip r:embed="rId4"/>
          <a:srcRect/>
          <a:stretch>
            <a:fillRect/>
          </a:stretch>
        </p:blipFill>
        <p:spPr>
          <a:xfrm>
            <a:off x="1404981" y="1564029"/>
            <a:ext cx="14712273" cy="6718605"/>
          </a:xfrm>
          <a:prstGeom prst="rect">
            <a:avLst/>
          </a:prstGeom>
        </p:spPr>
      </p:pic>
      <p:sp>
        <p:nvSpPr>
          <p:cNvPr id="4" name="TextBox 4"/>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46009">
            <a:off x="-3777897" y="-3377064"/>
            <a:ext cx="9979854" cy="7584689"/>
          </a:xfrm>
          <a:prstGeom prst="rect">
            <a:avLst/>
          </a:prstGeom>
        </p:spPr>
      </p:pic>
      <p:sp>
        <p:nvSpPr>
          <p:cNvPr id="3" name="TextBox 3"/>
          <p:cNvSpPr txBox="1"/>
          <p:nvPr/>
        </p:nvSpPr>
        <p:spPr>
          <a:xfrm>
            <a:off x="0" y="3534798"/>
            <a:ext cx="6390655" cy="1152525"/>
          </a:xfrm>
          <a:prstGeom prst="rect">
            <a:avLst/>
          </a:prstGeom>
        </p:spPr>
        <p:txBody>
          <a:bodyPr lIns="0" tIns="0" rIns="0" bIns="0" rtlCol="0" anchor="t">
            <a:spAutoFit/>
          </a:bodyPr>
          <a:lstStyle/>
          <a:p>
            <a:pPr marL="0" lvl="0" indent="0" algn="ctr">
              <a:lnSpc>
                <a:spcPts val="9120"/>
              </a:lnSpc>
              <a:spcBef>
                <a:spcPct val="0"/>
              </a:spcBef>
            </a:pPr>
            <a:r>
              <a:rPr lang="en-US" sz="7600">
                <a:solidFill>
                  <a:srgbClr val="000000"/>
                </a:solidFill>
                <a:latin typeface="Faustina Regular"/>
              </a:rPr>
              <a:t>XAI</a:t>
            </a:r>
          </a:p>
        </p:txBody>
      </p:sp>
      <p:sp>
        <p:nvSpPr>
          <p:cNvPr id="4" name="AutoShape 4"/>
          <p:cNvSpPr/>
          <p:nvPr/>
        </p:nvSpPr>
        <p:spPr>
          <a:xfrm>
            <a:off x="7038734" y="0"/>
            <a:ext cx="11249266" cy="10287000"/>
          </a:xfrm>
          <a:prstGeom prst="rect">
            <a:avLst/>
          </a:prstGeom>
          <a:solidFill>
            <a:srgbClr val="F4F4F4"/>
          </a:solidFill>
        </p:spPr>
      </p:sp>
      <p:grpSp>
        <p:nvGrpSpPr>
          <p:cNvPr id="5" name="Group 5"/>
          <p:cNvGrpSpPr/>
          <p:nvPr/>
        </p:nvGrpSpPr>
        <p:grpSpPr>
          <a:xfrm>
            <a:off x="7206199" y="239235"/>
            <a:ext cx="8785742" cy="9876405"/>
            <a:chOff x="0" y="0"/>
            <a:chExt cx="11714323" cy="13168540"/>
          </a:xfrm>
        </p:grpSpPr>
        <p:sp>
          <p:nvSpPr>
            <p:cNvPr id="6" name="TextBox 6"/>
            <p:cNvSpPr txBox="1"/>
            <p:nvPr/>
          </p:nvSpPr>
          <p:spPr>
            <a:xfrm>
              <a:off x="5" y="-28575"/>
              <a:ext cx="11714312" cy="729865"/>
            </a:xfrm>
            <a:prstGeom prst="rect">
              <a:avLst/>
            </a:prstGeom>
          </p:spPr>
          <p:txBody>
            <a:bodyPr lIns="0" tIns="0" rIns="0" bIns="0" rtlCol="0" anchor="t">
              <a:spAutoFit/>
            </a:bodyPr>
            <a:lstStyle/>
            <a:p>
              <a:pPr algn="l">
                <a:lnSpc>
                  <a:spcPts val="4540"/>
                </a:lnSpc>
              </a:pPr>
              <a:r>
                <a:rPr lang="en-US" sz="3492">
                  <a:solidFill>
                    <a:srgbClr val="F24300"/>
                  </a:solidFill>
                  <a:latin typeface="Muli Regular Bold"/>
                </a:rPr>
                <a:t>Intrinsic</a:t>
              </a:r>
            </a:p>
          </p:txBody>
        </p:sp>
        <p:sp>
          <p:nvSpPr>
            <p:cNvPr id="7" name="TextBox 7"/>
            <p:cNvSpPr txBox="1"/>
            <p:nvPr/>
          </p:nvSpPr>
          <p:spPr>
            <a:xfrm>
              <a:off x="5" y="1268802"/>
              <a:ext cx="11714312" cy="6620244"/>
            </a:xfrm>
            <a:prstGeom prst="rect">
              <a:avLst/>
            </a:prstGeom>
          </p:spPr>
          <p:txBody>
            <a:bodyPr lIns="0" tIns="0" rIns="0" bIns="0" rtlCol="0" anchor="t">
              <a:spAutoFit/>
            </a:bodyPr>
            <a:lstStyle/>
            <a:p>
              <a:pPr marL="673303" lvl="1" indent="-336652">
                <a:lnSpc>
                  <a:spcPts val="4989"/>
                </a:lnSpc>
                <a:buFont typeface="Arial"/>
                <a:buChar char="•"/>
              </a:pPr>
              <a:r>
                <a:rPr lang="en-US" sz="3118">
                  <a:solidFill>
                    <a:srgbClr val="000000"/>
                  </a:solidFill>
                  <a:latin typeface="Muli Regular"/>
                </a:rPr>
                <a:t>Đề cập đến việc giới hạn độ phức tạp của mô hình. Khi các mô hình đủ đơn giản về cấu trúc, chúng ta có thể hiểu cách mô hình đưa ra dự đoán bằng việc nhìn vào chính mô hình</a:t>
              </a:r>
            </a:p>
            <a:p>
              <a:pPr marL="673303" lvl="1" indent="-336652">
                <a:lnSpc>
                  <a:spcPts val="4989"/>
                </a:lnSpc>
                <a:buFont typeface="Arial"/>
                <a:buChar char="•"/>
              </a:pPr>
              <a:r>
                <a:rPr lang="en-US" sz="3118">
                  <a:solidFill>
                    <a:srgbClr val="000000"/>
                  </a:solidFill>
                  <a:latin typeface="Muli Regular"/>
                </a:rPr>
                <a:t>Linear Regression, Logistic Regression, GLM, GAM, Decision Tree, Decision Rules, RuleFit, KNN, Naive Bayes</a:t>
              </a:r>
            </a:p>
          </p:txBody>
        </p:sp>
        <p:sp>
          <p:nvSpPr>
            <p:cNvPr id="8" name="TextBox 8"/>
            <p:cNvSpPr txBox="1"/>
            <p:nvPr/>
          </p:nvSpPr>
          <p:spPr>
            <a:xfrm>
              <a:off x="5" y="10289049"/>
              <a:ext cx="11714312" cy="729865"/>
            </a:xfrm>
            <a:prstGeom prst="rect">
              <a:avLst/>
            </a:prstGeom>
          </p:spPr>
          <p:txBody>
            <a:bodyPr lIns="0" tIns="0" rIns="0" bIns="0" rtlCol="0" anchor="t">
              <a:spAutoFit/>
            </a:bodyPr>
            <a:lstStyle/>
            <a:p>
              <a:pPr algn="l">
                <a:lnSpc>
                  <a:spcPts val="4540"/>
                </a:lnSpc>
              </a:pPr>
              <a:r>
                <a:rPr lang="en-US" sz="3492">
                  <a:solidFill>
                    <a:srgbClr val="F24300"/>
                  </a:solidFill>
                  <a:latin typeface="Muli Regular Bold"/>
                </a:rPr>
                <a:t>Post-hoc</a:t>
              </a:r>
            </a:p>
          </p:txBody>
        </p:sp>
        <p:sp>
          <p:nvSpPr>
            <p:cNvPr id="9" name="TextBox 9"/>
            <p:cNvSpPr txBox="1"/>
            <p:nvPr/>
          </p:nvSpPr>
          <p:spPr>
            <a:xfrm>
              <a:off x="5" y="11586426"/>
              <a:ext cx="11714312" cy="1582362"/>
            </a:xfrm>
            <a:prstGeom prst="rect">
              <a:avLst/>
            </a:prstGeom>
          </p:spPr>
          <p:txBody>
            <a:bodyPr lIns="0" tIns="0" rIns="0" bIns="0" rtlCol="0" anchor="t">
              <a:spAutoFit/>
            </a:bodyPr>
            <a:lstStyle/>
            <a:p>
              <a:pPr marL="673303" lvl="1" indent="-336652" algn="l">
                <a:lnSpc>
                  <a:spcPts val="4989"/>
                </a:lnSpc>
                <a:buFont typeface="Arial"/>
                <a:buChar char="•"/>
              </a:pPr>
              <a:r>
                <a:rPr lang="en-US" sz="3118">
                  <a:solidFill>
                    <a:srgbClr val="000000"/>
                  </a:solidFill>
                  <a:latin typeface="Muli Regular"/>
                </a:rPr>
                <a:t>phân tích mô hình sau khi đã được đào tạo</a:t>
              </a:r>
            </a:p>
            <a:p>
              <a:pPr algn="l">
                <a:lnSpc>
                  <a:spcPts val="4989"/>
                </a:lnSpc>
              </a:pPr>
              <a:endParaRPr lang="en-US" sz="3118">
                <a:solidFill>
                  <a:srgbClr val="000000"/>
                </a:solidFill>
                <a:latin typeface="Muli Regular"/>
              </a:endParaRPr>
            </a:p>
          </p:txBody>
        </p:sp>
        <p:sp>
          <p:nvSpPr>
            <p:cNvPr id="10" name="AutoShape 10"/>
            <p:cNvSpPr/>
            <p:nvPr/>
          </p:nvSpPr>
          <p:spPr>
            <a:xfrm rot="2324">
              <a:off x="4" y="9088860"/>
              <a:ext cx="11714315" cy="0"/>
            </a:xfrm>
            <a:prstGeom prst="line">
              <a:avLst/>
            </a:prstGeom>
            <a:ln w="15842" cap="flat">
              <a:solidFill>
                <a:srgbClr val="000000"/>
              </a:solidFill>
              <a:prstDash val="solid"/>
              <a:headEnd type="none" w="sm" len="sm"/>
              <a:tailEnd type="none" w="sm" len="sm"/>
            </a:ln>
          </p:spPr>
        </p:sp>
      </p:grpSp>
      <p:pic>
        <p:nvPicPr>
          <p:cNvPr id="11" name="Picture 11"/>
          <p:cNvPicPr>
            <a:picLocks noChangeAspect="1"/>
          </p:cNvPicPr>
          <p:nvPr/>
        </p:nvPicPr>
        <p:blipFill>
          <a:blip r:embed="rId4"/>
          <a:srcRect/>
          <a:stretch>
            <a:fillRect/>
          </a:stretch>
        </p:blipFill>
        <p:spPr>
          <a:xfrm>
            <a:off x="3151598" y="8210662"/>
            <a:ext cx="3887136" cy="2095275"/>
          </a:xfrm>
          <a:prstGeom prst="rect">
            <a:avLst/>
          </a:prstGeom>
        </p:spPr>
      </p:pic>
      <p:sp>
        <p:nvSpPr>
          <p:cNvPr id="12" name="TextBox 12"/>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46009">
            <a:off x="-3777897" y="-3377064"/>
            <a:ext cx="9979854" cy="7584689"/>
          </a:xfrm>
          <a:prstGeom prst="rect">
            <a:avLst/>
          </a:prstGeom>
        </p:spPr>
      </p:pic>
      <p:sp>
        <p:nvSpPr>
          <p:cNvPr id="3" name="TextBox 3"/>
          <p:cNvSpPr txBox="1"/>
          <p:nvPr/>
        </p:nvSpPr>
        <p:spPr>
          <a:xfrm>
            <a:off x="0" y="3534798"/>
            <a:ext cx="6390655" cy="1152525"/>
          </a:xfrm>
          <a:prstGeom prst="rect">
            <a:avLst/>
          </a:prstGeom>
        </p:spPr>
        <p:txBody>
          <a:bodyPr lIns="0" tIns="0" rIns="0" bIns="0" rtlCol="0" anchor="t">
            <a:spAutoFit/>
          </a:bodyPr>
          <a:lstStyle/>
          <a:p>
            <a:pPr marL="0" lvl="0" indent="0" algn="ctr">
              <a:lnSpc>
                <a:spcPts val="9120"/>
              </a:lnSpc>
              <a:spcBef>
                <a:spcPct val="0"/>
              </a:spcBef>
            </a:pPr>
            <a:r>
              <a:rPr lang="en-US" sz="7600">
                <a:solidFill>
                  <a:srgbClr val="000000"/>
                </a:solidFill>
                <a:latin typeface="Faustina Regular"/>
              </a:rPr>
              <a:t>XAI</a:t>
            </a:r>
          </a:p>
        </p:txBody>
      </p:sp>
      <p:sp>
        <p:nvSpPr>
          <p:cNvPr id="4" name="AutoShape 4"/>
          <p:cNvSpPr/>
          <p:nvPr/>
        </p:nvSpPr>
        <p:spPr>
          <a:xfrm>
            <a:off x="7038734" y="0"/>
            <a:ext cx="11249266" cy="10287000"/>
          </a:xfrm>
          <a:prstGeom prst="rect">
            <a:avLst/>
          </a:prstGeom>
          <a:solidFill>
            <a:srgbClr val="F4F4F4"/>
          </a:solidFill>
        </p:spPr>
      </p:sp>
      <p:grpSp>
        <p:nvGrpSpPr>
          <p:cNvPr id="5" name="Group 5"/>
          <p:cNvGrpSpPr/>
          <p:nvPr/>
        </p:nvGrpSpPr>
        <p:grpSpPr>
          <a:xfrm>
            <a:off x="7038734" y="669857"/>
            <a:ext cx="9646379" cy="6695343"/>
            <a:chOff x="0" y="0"/>
            <a:chExt cx="12861839" cy="8927124"/>
          </a:xfrm>
        </p:grpSpPr>
        <p:sp>
          <p:nvSpPr>
            <p:cNvPr id="6" name="TextBox 6"/>
            <p:cNvSpPr txBox="1"/>
            <p:nvPr/>
          </p:nvSpPr>
          <p:spPr>
            <a:xfrm>
              <a:off x="6" y="-38100"/>
              <a:ext cx="12861828" cy="808087"/>
            </a:xfrm>
            <a:prstGeom prst="rect">
              <a:avLst/>
            </a:prstGeom>
          </p:spPr>
          <p:txBody>
            <a:bodyPr lIns="0" tIns="0" rIns="0" bIns="0" rtlCol="0" anchor="t">
              <a:spAutoFit/>
            </a:bodyPr>
            <a:lstStyle/>
            <a:p>
              <a:pPr algn="l">
                <a:lnSpc>
                  <a:spcPts val="4985"/>
                </a:lnSpc>
              </a:pPr>
              <a:r>
                <a:rPr lang="en-US" sz="3834">
                  <a:solidFill>
                    <a:srgbClr val="F24300"/>
                  </a:solidFill>
                  <a:latin typeface="Muli Regular Bold"/>
                </a:rPr>
                <a:t>Model-agnostic</a:t>
              </a:r>
            </a:p>
          </p:txBody>
        </p:sp>
        <p:sp>
          <p:nvSpPr>
            <p:cNvPr id="7" name="TextBox 7"/>
            <p:cNvSpPr txBox="1"/>
            <p:nvPr/>
          </p:nvSpPr>
          <p:spPr>
            <a:xfrm>
              <a:off x="6" y="1394763"/>
              <a:ext cx="12861828" cy="1735696"/>
            </a:xfrm>
            <a:prstGeom prst="rect">
              <a:avLst/>
            </a:prstGeom>
          </p:spPr>
          <p:txBody>
            <a:bodyPr lIns="0" tIns="0" rIns="0" bIns="0" rtlCol="0" anchor="t">
              <a:spAutoFit/>
            </a:bodyPr>
            <a:lstStyle/>
            <a:p>
              <a:pPr marL="739259" lvl="1" indent="-369629">
                <a:lnSpc>
                  <a:spcPts val="5478"/>
                </a:lnSpc>
                <a:buFont typeface="Arial"/>
                <a:buChar char="•"/>
              </a:pPr>
              <a:r>
                <a:rPr lang="en-US" sz="3424">
                  <a:solidFill>
                    <a:srgbClr val="000000"/>
                  </a:solidFill>
                  <a:latin typeface="Muli Regular"/>
                </a:rPr>
                <a:t>Có thể được áp dụng cho bất kì mô hình học máy nào</a:t>
              </a:r>
            </a:p>
          </p:txBody>
        </p:sp>
        <p:sp>
          <p:nvSpPr>
            <p:cNvPr id="8" name="TextBox 8"/>
            <p:cNvSpPr txBox="1"/>
            <p:nvPr/>
          </p:nvSpPr>
          <p:spPr>
            <a:xfrm>
              <a:off x="6" y="5758837"/>
              <a:ext cx="12861828" cy="808087"/>
            </a:xfrm>
            <a:prstGeom prst="rect">
              <a:avLst/>
            </a:prstGeom>
          </p:spPr>
          <p:txBody>
            <a:bodyPr lIns="0" tIns="0" rIns="0" bIns="0" rtlCol="0" anchor="t">
              <a:spAutoFit/>
            </a:bodyPr>
            <a:lstStyle/>
            <a:p>
              <a:pPr algn="l">
                <a:lnSpc>
                  <a:spcPts val="4985"/>
                </a:lnSpc>
              </a:pPr>
              <a:r>
                <a:rPr lang="en-US" sz="3834">
                  <a:solidFill>
                    <a:srgbClr val="F24300"/>
                  </a:solidFill>
                  <a:latin typeface="Muli Regular Bold"/>
                </a:rPr>
                <a:t>Model-specific</a:t>
              </a:r>
            </a:p>
          </p:txBody>
        </p:sp>
        <p:sp>
          <p:nvSpPr>
            <p:cNvPr id="9" name="TextBox 9"/>
            <p:cNvSpPr txBox="1"/>
            <p:nvPr/>
          </p:nvSpPr>
          <p:spPr>
            <a:xfrm>
              <a:off x="6" y="7191700"/>
              <a:ext cx="12861828" cy="1735696"/>
            </a:xfrm>
            <a:prstGeom prst="rect">
              <a:avLst/>
            </a:prstGeom>
          </p:spPr>
          <p:txBody>
            <a:bodyPr lIns="0" tIns="0" rIns="0" bIns="0" rtlCol="0" anchor="t">
              <a:spAutoFit/>
            </a:bodyPr>
            <a:lstStyle/>
            <a:p>
              <a:pPr marL="739259" lvl="1" indent="-369629" algn="l">
                <a:lnSpc>
                  <a:spcPts val="5478"/>
                </a:lnSpc>
                <a:buFont typeface="Arial"/>
                <a:buChar char="•"/>
              </a:pPr>
              <a:r>
                <a:rPr lang="en-US" sz="3424">
                  <a:solidFill>
                    <a:srgbClr val="000000"/>
                  </a:solidFill>
                  <a:latin typeface="Muli Regular"/>
                </a:rPr>
                <a:t>Chỉ được áp dụng cho một mô hình cụ thể nào đó</a:t>
              </a:r>
            </a:p>
          </p:txBody>
        </p:sp>
        <p:sp>
          <p:nvSpPr>
            <p:cNvPr id="10" name="AutoShape 10"/>
            <p:cNvSpPr/>
            <p:nvPr/>
          </p:nvSpPr>
          <p:spPr>
            <a:xfrm rot="2324">
              <a:off x="4" y="4447805"/>
              <a:ext cx="12861830" cy="0"/>
            </a:xfrm>
            <a:prstGeom prst="line">
              <a:avLst/>
            </a:prstGeom>
            <a:ln w="17394" cap="flat">
              <a:solidFill>
                <a:srgbClr val="000000"/>
              </a:solidFill>
              <a:prstDash val="solid"/>
              <a:headEnd type="none" w="sm" len="sm"/>
              <a:tailEnd type="none" w="sm" len="sm"/>
            </a:ln>
          </p:spPr>
        </p:sp>
      </p:grpSp>
      <p:pic>
        <p:nvPicPr>
          <p:cNvPr id="11" name="Picture 11"/>
          <p:cNvPicPr>
            <a:picLocks noChangeAspect="1"/>
          </p:cNvPicPr>
          <p:nvPr/>
        </p:nvPicPr>
        <p:blipFill>
          <a:blip r:embed="rId4"/>
          <a:srcRect/>
          <a:stretch>
            <a:fillRect/>
          </a:stretch>
        </p:blipFill>
        <p:spPr>
          <a:xfrm>
            <a:off x="3151598" y="8048184"/>
            <a:ext cx="3887136" cy="2095275"/>
          </a:xfrm>
          <a:prstGeom prst="rect">
            <a:avLst/>
          </a:prstGeom>
        </p:spPr>
      </p:pic>
      <p:sp>
        <p:nvSpPr>
          <p:cNvPr id="12" name="TextBox 12"/>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46009">
            <a:off x="-3777897" y="-3377064"/>
            <a:ext cx="9979854" cy="7584689"/>
          </a:xfrm>
          <a:prstGeom prst="rect">
            <a:avLst/>
          </a:prstGeom>
        </p:spPr>
      </p:pic>
      <p:sp>
        <p:nvSpPr>
          <p:cNvPr id="3" name="AutoShape 3"/>
          <p:cNvSpPr/>
          <p:nvPr/>
        </p:nvSpPr>
        <p:spPr>
          <a:xfrm>
            <a:off x="9144000" y="0"/>
            <a:ext cx="9144000" cy="10287000"/>
          </a:xfrm>
          <a:prstGeom prst="rect">
            <a:avLst/>
          </a:prstGeom>
          <a:solidFill>
            <a:srgbClr val="F4F4F4"/>
          </a:solidFill>
        </p:spPr>
      </p:sp>
      <p:grpSp>
        <p:nvGrpSpPr>
          <p:cNvPr id="4" name="Group 4"/>
          <p:cNvGrpSpPr/>
          <p:nvPr/>
        </p:nvGrpSpPr>
        <p:grpSpPr>
          <a:xfrm>
            <a:off x="9663938" y="415281"/>
            <a:ext cx="7953279" cy="9510666"/>
            <a:chOff x="0" y="0"/>
            <a:chExt cx="10604372" cy="12680889"/>
          </a:xfrm>
        </p:grpSpPr>
        <p:sp>
          <p:nvSpPr>
            <p:cNvPr id="5" name="TextBox 5"/>
            <p:cNvSpPr txBox="1"/>
            <p:nvPr/>
          </p:nvSpPr>
          <p:spPr>
            <a:xfrm>
              <a:off x="5" y="-38100"/>
              <a:ext cx="10604362" cy="672941"/>
            </a:xfrm>
            <a:prstGeom prst="rect">
              <a:avLst/>
            </a:prstGeom>
          </p:spPr>
          <p:txBody>
            <a:bodyPr lIns="0" tIns="0" rIns="0" bIns="0" rtlCol="0" anchor="t">
              <a:spAutoFit/>
            </a:bodyPr>
            <a:lstStyle/>
            <a:p>
              <a:pPr algn="l">
                <a:lnSpc>
                  <a:spcPts val="4110"/>
                </a:lnSpc>
              </a:pPr>
              <a:r>
                <a:rPr lang="en-US" sz="3161">
                  <a:solidFill>
                    <a:srgbClr val="F24300"/>
                  </a:solidFill>
                  <a:latin typeface="Muli Regular Bold"/>
                </a:rPr>
                <a:t>Local Explainations</a:t>
              </a:r>
            </a:p>
          </p:txBody>
        </p:sp>
        <p:sp>
          <p:nvSpPr>
            <p:cNvPr id="6" name="TextBox 6"/>
            <p:cNvSpPr txBox="1"/>
            <p:nvPr/>
          </p:nvSpPr>
          <p:spPr>
            <a:xfrm>
              <a:off x="5" y="1147276"/>
              <a:ext cx="10604362" cy="2193825"/>
            </a:xfrm>
            <a:prstGeom prst="rect">
              <a:avLst/>
            </a:prstGeom>
          </p:spPr>
          <p:txBody>
            <a:bodyPr lIns="0" tIns="0" rIns="0" bIns="0" rtlCol="0" anchor="t">
              <a:spAutoFit/>
            </a:bodyPr>
            <a:lstStyle/>
            <a:p>
              <a:pPr marL="609507" lvl="1" indent="-304753">
                <a:lnSpc>
                  <a:spcPts val="4516"/>
                </a:lnSpc>
                <a:buFont typeface="Arial"/>
                <a:buChar char="•"/>
              </a:pPr>
              <a:r>
                <a:rPr lang="en-US" sz="2823">
                  <a:solidFill>
                    <a:srgbClr val="000000"/>
                  </a:solidFill>
                  <a:latin typeface="Muli Regular"/>
                </a:rPr>
                <a:t>Giải thích cho người dùng biết lý do tại sao một quyết định cụ thể được đưa ra</a:t>
              </a:r>
            </a:p>
            <a:p>
              <a:pPr marL="609507" lvl="1" indent="-304753">
                <a:lnSpc>
                  <a:spcPts val="4516"/>
                </a:lnSpc>
                <a:buFont typeface="Arial"/>
                <a:buChar char="•"/>
              </a:pPr>
              <a:r>
                <a:rPr lang="en-US" sz="2823">
                  <a:solidFill>
                    <a:srgbClr val="000000"/>
                  </a:solidFill>
                  <a:latin typeface="Muli Regular"/>
                </a:rPr>
                <a:t>LIME, SHAP, Anchors</a:t>
              </a:r>
            </a:p>
          </p:txBody>
        </p:sp>
        <p:sp>
          <p:nvSpPr>
            <p:cNvPr id="7" name="TextBox 7"/>
            <p:cNvSpPr txBox="1"/>
            <p:nvPr/>
          </p:nvSpPr>
          <p:spPr>
            <a:xfrm>
              <a:off x="5" y="5501467"/>
              <a:ext cx="10604362" cy="672941"/>
            </a:xfrm>
            <a:prstGeom prst="rect">
              <a:avLst/>
            </a:prstGeom>
          </p:spPr>
          <p:txBody>
            <a:bodyPr lIns="0" tIns="0" rIns="0" bIns="0" rtlCol="0" anchor="t">
              <a:spAutoFit/>
            </a:bodyPr>
            <a:lstStyle/>
            <a:p>
              <a:pPr algn="l">
                <a:lnSpc>
                  <a:spcPts val="4110"/>
                </a:lnSpc>
              </a:pPr>
              <a:r>
                <a:rPr lang="en-US" sz="3161">
                  <a:solidFill>
                    <a:srgbClr val="F24300"/>
                  </a:solidFill>
                  <a:latin typeface="Muli Regular Bold"/>
                </a:rPr>
                <a:t>Global Explainations</a:t>
              </a:r>
            </a:p>
          </p:txBody>
        </p:sp>
        <p:sp>
          <p:nvSpPr>
            <p:cNvPr id="8" name="TextBox 8"/>
            <p:cNvSpPr txBox="1"/>
            <p:nvPr/>
          </p:nvSpPr>
          <p:spPr>
            <a:xfrm>
              <a:off x="5" y="6686843"/>
              <a:ext cx="10604362" cy="5994270"/>
            </a:xfrm>
            <a:prstGeom prst="rect">
              <a:avLst/>
            </a:prstGeom>
          </p:spPr>
          <p:txBody>
            <a:bodyPr lIns="0" tIns="0" rIns="0" bIns="0" rtlCol="0" anchor="t">
              <a:spAutoFit/>
            </a:bodyPr>
            <a:lstStyle/>
            <a:p>
              <a:pPr marL="609507" lvl="1" indent="-304753">
                <a:lnSpc>
                  <a:spcPts val="4516"/>
                </a:lnSpc>
                <a:buFont typeface="Arial"/>
                <a:buChar char="•"/>
              </a:pPr>
              <a:r>
                <a:rPr lang="en-US" sz="2823">
                  <a:solidFill>
                    <a:srgbClr val="000000"/>
                  </a:solidFill>
                  <a:latin typeface="Muli Regular"/>
                </a:rPr>
                <a:t>Cung cấp lời giải thích toàn diện về cách mô hình hoạt động dựa trên toàn bộ dữ liệu và dự đoán</a:t>
              </a:r>
            </a:p>
            <a:p>
              <a:pPr marL="609507" lvl="1" indent="-304753">
                <a:lnSpc>
                  <a:spcPts val="4516"/>
                </a:lnSpc>
                <a:buFont typeface="Arial"/>
                <a:buChar char="•"/>
              </a:pPr>
              <a:r>
                <a:rPr lang="en-US" sz="2823">
                  <a:solidFill>
                    <a:srgbClr val="000000"/>
                  </a:solidFill>
                  <a:latin typeface="Muli Regular"/>
                </a:rPr>
                <a:t>Các phương pháp cục bộ có thể biến thành phương pháp toàn cục thông qua việc tổng hợp các kết quả cục bộ</a:t>
              </a:r>
            </a:p>
            <a:p>
              <a:pPr marL="609507" lvl="1" indent="-304753" algn="l">
                <a:lnSpc>
                  <a:spcPts val="4516"/>
                </a:lnSpc>
                <a:buFont typeface="Arial"/>
                <a:buChar char="•"/>
              </a:pPr>
              <a:r>
                <a:rPr lang="en-US" sz="2823">
                  <a:solidFill>
                    <a:srgbClr val="000000"/>
                  </a:solidFill>
                  <a:latin typeface="Muli Regular"/>
                </a:rPr>
                <a:t>PDP, Feature interaction</a:t>
              </a:r>
            </a:p>
            <a:p>
              <a:pPr algn="l">
                <a:lnSpc>
                  <a:spcPts val="4516"/>
                </a:lnSpc>
              </a:pPr>
              <a:endParaRPr lang="en-US" sz="2823">
                <a:solidFill>
                  <a:srgbClr val="000000"/>
                </a:solidFill>
                <a:latin typeface="Muli Regular"/>
              </a:endParaRPr>
            </a:p>
          </p:txBody>
        </p:sp>
        <p:sp>
          <p:nvSpPr>
            <p:cNvPr id="9" name="AutoShape 9"/>
            <p:cNvSpPr/>
            <p:nvPr/>
          </p:nvSpPr>
          <p:spPr>
            <a:xfrm rot="2324">
              <a:off x="4" y="4427230"/>
              <a:ext cx="10604364" cy="0"/>
            </a:xfrm>
            <a:prstGeom prst="line">
              <a:avLst/>
            </a:prstGeom>
            <a:ln w="14341" cap="flat">
              <a:solidFill>
                <a:srgbClr val="000000"/>
              </a:solidFill>
              <a:prstDash val="solid"/>
              <a:headEnd type="none" w="sm" len="sm"/>
              <a:tailEnd type="none" w="sm" len="sm"/>
            </a:ln>
          </p:spPr>
        </p:sp>
      </p:grpSp>
      <p:sp>
        <p:nvSpPr>
          <p:cNvPr id="10" name="TextBox 10"/>
          <p:cNvSpPr txBox="1"/>
          <p:nvPr/>
        </p:nvSpPr>
        <p:spPr>
          <a:xfrm>
            <a:off x="600233" y="3582455"/>
            <a:ext cx="8543767" cy="1152525"/>
          </a:xfrm>
          <a:prstGeom prst="rect">
            <a:avLst/>
          </a:prstGeom>
        </p:spPr>
        <p:txBody>
          <a:bodyPr lIns="0" tIns="0" rIns="0" bIns="0" rtlCol="0" anchor="t">
            <a:spAutoFit/>
          </a:bodyPr>
          <a:lstStyle/>
          <a:p>
            <a:pPr marL="0" lvl="0" indent="0" algn="ctr">
              <a:lnSpc>
                <a:spcPts val="9120"/>
              </a:lnSpc>
              <a:spcBef>
                <a:spcPct val="0"/>
              </a:spcBef>
            </a:pPr>
            <a:r>
              <a:rPr lang="en-US" sz="7600">
                <a:solidFill>
                  <a:srgbClr val="000000"/>
                </a:solidFill>
                <a:latin typeface="Faustina Regular"/>
              </a:rPr>
              <a:t>XAI</a:t>
            </a:r>
          </a:p>
        </p:txBody>
      </p:sp>
      <p:pic>
        <p:nvPicPr>
          <p:cNvPr id="11" name="Picture 11"/>
          <p:cNvPicPr>
            <a:picLocks noChangeAspect="1"/>
          </p:cNvPicPr>
          <p:nvPr/>
        </p:nvPicPr>
        <p:blipFill>
          <a:blip r:embed="rId4"/>
          <a:srcRect/>
          <a:stretch>
            <a:fillRect/>
          </a:stretch>
        </p:blipFill>
        <p:spPr>
          <a:xfrm>
            <a:off x="5256864" y="8191725"/>
            <a:ext cx="3887136" cy="2095275"/>
          </a:xfrm>
          <a:prstGeom prst="rect">
            <a:avLst/>
          </a:prstGeom>
        </p:spPr>
      </p:pic>
      <p:sp>
        <p:nvSpPr>
          <p:cNvPr id="12" name="TextBox 12"/>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041">
            <a:off x="-6521096" y="3918118"/>
            <a:ext cx="17614873" cy="1745473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29164" y="4102798"/>
            <a:ext cx="589451" cy="436194"/>
          </a:xfrm>
          <a:prstGeom prst="rect">
            <a:avLst/>
          </a:prstGeom>
        </p:spPr>
      </p:pic>
      <p:sp>
        <p:nvSpPr>
          <p:cNvPr id="4" name="AutoShape 4"/>
          <p:cNvSpPr/>
          <p:nvPr/>
        </p:nvSpPr>
        <p:spPr>
          <a:xfrm>
            <a:off x="7941537" y="1395094"/>
            <a:ext cx="1591528" cy="0"/>
          </a:xfrm>
          <a:prstGeom prst="line">
            <a:avLst/>
          </a:prstGeom>
          <a:ln w="38100" cap="flat">
            <a:solidFill>
              <a:srgbClr val="000000"/>
            </a:solidFill>
            <a:prstDash val="solid"/>
            <a:headEnd type="none" w="sm" len="sm"/>
            <a:tailEnd type="none" w="sm" len="sm"/>
          </a:ln>
        </p:spPr>
      </p:sp>
      <p:pic>
        <p:nvPicPr>
          <p:cNvPr id="5" name="Picture 5"/>
          <p:cNvPicPr>
            <a:picLocks noChangeAspect="1"/>
          </p:cNvPicPr>
          <p:nvPr/>
        </p:nvPicPr>
        <p:blipFill>
          <a:blip r:embed="rId6"/>
          <a:srcRect/>
          <a:stretch>
            <a:fillRect/>
          </a:stretch>
        </p:blipFill>
        <p:spPr>
          <a:xfrm>
            <a:off x="1615478" y="5842592"/>
            <a:ext cx="5767666" cy="3569718"/>
          </a:xfrm>
          <a:prstGeom prst="rect">
            <a:avLst/>
          </a:prstGeom>
        </p:spPr>
      </p:pic>
      <p:pic>
        <p:nvPicPr>
          <p:cNvPr id="6" name="Picture 6"/>
          <p:cNvPicPr>
            <a:picLocks noChangeAspect="1"/>
          </p:cNvPicPr>
          <p:nvPr/>
        </p:nvPicPr>
        <p:blipFill>
          <a:blip r:embed="rId7"/>
          <a:srcRect/>
          <a:stretch>
            <a:fillRect/>
          </a:stretch>
        </p:blipFill>
        <p:spPr>
          <a:xfrm>
            <a:off x="11351698" y="6736421"/>
            <a:ext cx="2086772" cy="2308377"/>
          </a:xfrm>
          <a:prstGeom prst="rect">
            <a:avLst/>
          </a:prstGeom>
        </p:spPr>
      </p:pic>
      <p:sp>
        <p:nvSpPr>
          <p:cNvPr id="7" name="AutoShape 7"/>
          <p:cNvSpPr/>
          <p:nvPr/>
        </p:nvSpPr>
        <p:spPr>
          <a:xfrm>
            <a:off x="7835681" y="7560776"/>
            <a:ext cx="2616637" cy="0"/>
          </a:xfrm>
          <a:prstGeom prst="line">
            <a:avLst/>
          </a:prstGeom>
          <a:ln w="95250" cap="flat">
            <a:solidFill>
              <a:srgbClr val="E4A61C"/>
            </a:solidFill>
            <a:prstDash val="solid"/>
            <a:headEnd type="none" w="sm" len="sm"/>
            <a:tailEnd type="arrow" w="med" len="sm"/>
          </a:ln>
        </p:spPr>
      </p:sp>
      <p:sp>
        <p:nvSpPr>
          <p:cNvPr id="8" name="TextBox 8"/>
          <p:cNvSpPr txBox="1"/>
          <p:nvPr/>
        </p:nvSpPr>
        <p:spPr>
          <a:xfrm>
            <a:off x="7383144" y="-171450"/>
            <a:ext cx="2708315" cy="1566544"/>
          </a:xfrm>
          <a:prstGeom prst="rect">
            <a:avLst/>
          </a:prstGeom>
        </p:spPr>
        <p:txBody>
          <a:bodyPr lIns="0" tIns="0" rIns="0" bIns="0" rtlCol="0" anchor="t">
            <a:spAutoFit/>
          </a:bodyPr>
          <a:lstStyle/>
          <a:p>
            <a:pPr algn="ctr">
              <a:lnSpc>
                <a:spcPts val="12880"/>
              </a:lnSpc>
            </a:pPr>
            <a:r>
              <a:rPr lang="en-US" sz="9200">
                <a:solidFill>
                  <a:srgbClr val="000000"/>
                </a:solidFill>
                <a:latin typeface="Muli Bold Bold"/>
              </a:rPr>
              <a:t>LIME</a:t>
            </a:r>
          </a:p>
        </p:txBody>
      </p:sp>
      <p:sp>
        <p:nvSpPr>
          <p:cNvPr id="9" name="TextBox 9"/>
          <p:cNvSpPr txBox="1"/>
          <p:nvPr/>
        </p:nvSpPr>
        <p:spPr>
          <a:xfrm>
            <a:off x="1615478" y="1789779"/>
            <a:ext cx="15602854" cy="1889760"/>
          </a:xfrm>
          <a:prstGeom prst="rect">
            <a:avLst/>
          </a:prstGeom>
        </p:spPr>
        <p:txBody>
          <a:bodyPr lIns="0" tIns="0" rIns="0" bIns="0" rtlCol="0" anchor="t">
            <a:spAutoFit/>
          </a:bodyPr>
          <a:lstStyle/>
          <a:p>
            <a:pPr marL="777238" lvl="1" indent="-388619">
              <a:lnSpc>
                <a:spcPts val="5039"/>
              </a:lnSpc>
              <a:buFont typeface="Arial"/>
              <a:buChar char="•"/>
            </a:pPr>
            <a:r>
              <a:rPr lang="en-US" sz="3599">
                <a:solidFill>
                  <a:srgbClr val="000000"/>
                </a:solidFill>
                <a:latin typeface="Times Neue Roman"/>
              </a:rPr>
              <a:t>Ý tưởng chính đằng sau LIME là việc giải thích một mô hình hộp đen bằng một mô hình đơn giản cục bộ (trong vùng lân cận của dự đoán mà chúng ta muốn giải thích) </a:t>
            </a:r>
          </a:p>
        </p:txBody>
      </p:sp>
      <p:sp>
        <p:nvSpPr>
          <p:cNvPr id="10" name="TextBox 10"/>
          <p:cNvSpPr txBox="1"/>
          <p:nvPr/>
        </p:nvSpPr>
        <p:spPr>
          <a:xfrm>
            <a:off x="1615478" y="3980853"/>
            <a:ext cx="14638070" cy="613410"/>
          </a:xfrm>
          <a:prstGeom prst="rect">
            <a:avLst/>
          </a:prstGeom>
        </p:spPr>
        <p:txBody>
          <a:bodyPr lIns="0" tIns="0" rIns="0" bIns="0" rtlCol="0" anchor="t">
            <a:spAutoFit/>
          </a:bodyPr>
          <a:lstStyle/>
          <a:p>
            <a:pPr marL="777238" lvl="1" indent="-388619">
              <a:lnSpc>
                <a:spcPts val="5039"/>
              </a:lnSpc>
              <a:buFont typeface="Arial"/>
              <a:buChar char="•"/>
            </a:pPr>
            <a:r>
              <a:rPr lang="en-US" sz="3599">
                <a:solidFill>
                  <a:srgbClr val="000000"/>
                </a:solidFill>
                <a:latin typeface="Times Neue Roman"/>
              </a:rPr>
              <a:t>LIME sử dụng "các mô hình có thể giải thích được"</a:t>
            </a:r>
          </a:p>
        </p:txBody>
      </p:sp>
      <p:pic>
        <p:nvPicPr>
          <p:cNvPr id="11" name="Picture 11"/>
          <p:cNvPicPr>
            <a:picLocks noChangeAspect="1"/>
          </p:cNvPicPr>
          <p:nvPr/>
        </p:nvPicPr>
        <p:blipFill>
          <a:blip r:embed="rId8"/>
          <a:srcRect/>
          <a:stretch>
            <a:fillRect/>
          </a:stretch>
        </p:blipFill>
        <p:spPr>
          <a:xfrm>
            <a:off x="366815" y="403219"/>
            <a:ext cx="1323769" cy="1250962"/>
          </a:xfrm>
          <a:prstGeom prst="rect">
            <a:avLst/>
          </a:prstGeom>
        </p:spPr>
      </p:pic>
      <p:sp>
        <p:nvSpPr>
          <p:cNvPr id="12" name="TextBox 12"/>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506198" y="1917020"/>
            <a:ext cx="9026810" cy="5591715"/>
          </a:xfrm>
          <a:prstGeom prst="rect">
            <a:avLst/>
          </a:prstGeom>
        </p:spPr>
      </p:pic>
      <p:pic>
        <p:nvPicPr>
          <p:cNvPr id="3" name="Picture 3"/>
          <p:cNvPicPr>
            <a:picLocks noChangeAspect="1"/>
          </p:cNvPicPr>
          <p:nvPr/>
        </p:nvPicPr>
        <p:blipFill>
          <a:blip r:embed="rId3"/>
          <a:srcRect t="416" b="416"/>
          <a:stretch>
            <a:fillRect/>
          </a:stretch>
        </p:blipFill>
        <p:spPr>
          <a:xfrm>
            <a:off x="8850011" y="2562205"/>
            <a:ext cx="8409289" cy="4588426"/>
          </a:xfrm>
          <a:prstGeom prst="rect">
            <a:avLst/>
          </a:prstGeom>
        </p:spPr>
      </p:pic>
      <p:sp>
        <p:nvSpPr>
          <p:cNvPr id="4" name="TextBox 4"/>
          <p:cNvSpPr txBox="1"/>
          <p:nvPr/>
        </p:nvSpPr>
        <p:spPr>
          <a:xfrm>
            <a:off x="824649" y="2495530"/>
            <a:ext cx="5873138"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Times Neue Roman"/>
              </a:rPr>
              <a:t>Điểm dữ liệu xung quanh xi</a:t>
            </a:r>
          </a:p>
          <a:p>
            <a:pPr>
              <a:lnSpc>
                <a:spcPts val="4759"/>
              </a:lnSpc>
            </a:pPr>
            <a:endParaRPr lang="en-US" sz="3399">
              <a:solidFill>
                <a:srgbClr val="000000"/>
              </a:solidFill>
              <a:latin typeface="Times Neue Roman"/>
            </a:endParaRPr>
          </a:p>
        </p:txBody>
      </p:sp>
      <p:sp>
        <p:nvSpPr>
          <p:cNvPr id="5" name="TextBox 5"/>
          <p:cNvSpPr txBox="1"/>
          <p:nvPr/>
        </p:nvSpPr>
        <p:spPr>
          <a:xfrm>
            <a:off x="6952521" y="-171450"/>
            <a:ext cx="2708315" cy="1566544"/>
          </a:xfrm>
          <a:prstGeom prst="rect">
            <a:avLst/>
          </a:prstGeom>
        </p:spPr>
        <p:txBody>
          <a:bodyPr lIns="0" tIns="0" rIns="0" bIns="0" rtlCol="0" anchor="t">
            <a:spAutoFit/>
          </a:bodyPr>
          <a:lstStyle/>
          <a:p>
            <a:pPr algn="ctr">
              <a:lnSpc>
                <a:spcPts val="12880"/>
              </a:lnSpc>
            </a:pPr>
            <a:r>
              <a:rPr lang="en-US" sz="9200">
                <a:solidFill>
                  <a:srgbClr val="000000"/>
                </a:solidFill>
                <a:latin typeface="Muli Bold Bold"/>
              </a:rPr>
              <a:t>LIME</a:t>
            </a:r>
          </a:p>
        </p:txBody>
      </p:sp>
      <p:sp>
        <p:nvSpPr>
          <p:cNvPr id="6" name="AutoShape 6"/>
          <p:cNvSpPr/>
          <p:nvPr/>
        </p:nvSpPr>
        <p:spPr>
          <a:xfrm>
            <a:off x="7510914" y="1395094"/>
            <a:ext cx="1591528" cy="0"/>
          </a:xfrm>
          <a:prstGeom prst="line">
            <a:avLst/>
          </a:prstGeom>
          <a:ln w="38100" cap="flat">
            <a:solidFill>
              <a:srgbClr val="000000"/>
            </a:solidFill>
            <a:prstDash val="solid"/>
            <a:headEnd type="none" w="sm" len="sm"/>
            <a:tailEnd type="none" w="sm" len="sm"/>
          </a:ln>
        </p:spPr>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1041">
            <a:off x="-6521096" y="3918118"/>
            <a:ext cx="17614873" cy="17454738"/>
          </a:xfrm>
          <a:prstGeom prst="rect">
            <a:avLst/>
          </a:prstGeom>
        </p:spPr>
      </p:pic>
      <p:pic>
        <p:nvPicPr>
          <p:cNvPr id="8" name="Picture 8"/>
          <p:cNvPicPr>
            <a:picLocks noChangeAspect="1"/>
          </p:cNvPicPr>
          <p:nvPr/>
        </p:nvPicPr>
        <p:blipFill>
          <a:blip r:embed="rId6"/>
          <a:srcRect/>
          <a:stretch>
            <a:fillRect/>
          </a:stretch>
        </p:blipFill>
        <p:spPr>
          <a:xfrm>
            <a:off x="366815" y="330854"/>
            <a:ext cx="1323769" cy="1250962"/>
          </a:xfrm>
          <a:prstGeom prst="rect">
            <a:avLst/>
          </a:prstGeom>
        </p:spPr>
      </p:pic>
      <p:sp>
        <p:nvSpPr>
          <p:cNvPr id="9" name="TextBox 9"/>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506198" y="1917020"/>
            <a:ext cx="9026810" cy="5591715"/>
          </a:xfrm>
          <a:prstGeom prst="rect">
            <a:avLst/>
          </a:prstGeom>
        </p:spPr>
      </p:pic>
      <p:pic>
        <p:nvPicPr>
          <p:cNvPr id="3" name="Picture 3"/>
          <p:cNvPicPr>
            <a:picLocks noChangeAspect="1"/>
          </p:cNvPicPr>
          <p:nvPr/>
        </p:nvPicPr>
        <p:blipFill>
          <a:blip r:embed="rId3"/>
          <a:srcRect/>
          <a:stretch>
            <a:fillRect/>
          </a:stretch>
        </p:blipFill>
        <p:spPr>
          <a:xfrm>
            <a:off x="8854999" y="2568301"/>
            <a:ext cx="8329208" cy="4582330"/>
          </a:xfrm>
          <a:prstGeom prst="rect">
            <a:avLst/>
          </a:prstGeom>
        </p:spPr>
      </p:pic>
      <p:sp>
        <p:nvSpPr>
          <p:cNvPr id="4" name="TextBox 4"/>
          <p:cNvSpPr txBox="1"/>
          <p:nvPr/>
        </p:nvSpPr>
        <p:spPr>
          <a:xfrm>
            <a:off x="824649" y="2495530"/>
            <a:ext cx="6614766" cy="35807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Times Neue Roman"/>
              </a:rPr>
              <a:t>Điểm dữ liệu xung quanh xi</a:t>
            </a:r>
          </a:p>
          <a:p>
            <a:pPr marL="734059" lvl="1" indent="-367030" algn="just">
              <a:lnSpc>
                <a:spcPts val="4759"/>
              </a:lnSpc>
              <a:buFont typeface="Arial"/>
              <a:buChar char="•"/>
            </a:pPr>
            <a:r>
              <a:rPr lang="en-US" sz="3399">
                <a:solidFill>
                  <a:srgbClr val="000000"/>
                </a:solidFill>
                <a:latin typeface="Times Neue Roman"/>
              </a:rPr>
              <a:t>Sử dụng mô hình để dự đoán nhãn cho điểm dữ liệu</a:t>
            </a:r>
          </a:p>
          <a:p>
            <a:pPr>
              <a:lnSpc>
                <a:spcPts val="4759"/>
              </a:lnSpc>
            </a:pPr>
            <a:endParaRPr lang="en-US" sz="3399">
              <a:solidFill>
                <a:srgbClr val="000000"/>
              </a:solidFill>
              <a:latin typeface="Times Neue Roman"/>
            </a:endParaRPr>
          </a:p>
          <a:p>
            <a:pPr>
              <a:lnSpc>
                <a:spcPts val="4759"/>
              </a:lnSpc>
            </a:pPr>
            <a:endParaRPr lang="en-US" sz="3399">
              <a:solidFill>
                <a:srgbClr val="000000"/>
              </a:solidFill>
              <a:latin typeface="Times Neue Roman"/>
            </a:endParaRPr>
          </a:p>
          <a:p>
            <a:pPr algn="ctr">
              <a:lnSpc>
                <a:spcPts val="4759"/>
              </a:lnSpc>
            </a:pPr>
            <a:endParaRPr lang="en-US" sz="3399">
              <a:solidFill>
                <a:srgbClr val="000000"/>
              </a:solidFill>
              <a:latin typeface="Times Neue Roman"/>
            </a:endParaRPr>
          </a:p>
        </p:txBody>
      </p:sp>
      <p:sp>
        <p:nvSpPr>
          <p:cNvPr id="5" name="TextBox 5"/>
          <p:cNvSpPr txBox="1"/>
          <p:nvPr/>
        </p:nvSpPr>
        <p:spPr>
          <a:xfrm>
            <a:off x="7152040" y="-30797"/>
            <a:ext cx="2708315" cy="1566544"/>
          </a:xfrm>
          <a:prstGeom prst="rect">
            <a:avLst/>
          </a:prstGeom>
        </p:spPr>
        <p:txBody>
          <a:bodyPr lIns="0" tIns="0" rIns="0" bIns="0" rtlCol="0" anchor="t">
            <a:spAutoFit/>
          </a:bodyPr>
          <a:lstStyle/>
          <a:p>
            <a:pPr algn="ctr">
              <a:lnSpc>
                <a:spcPts val="12880"/>
              </a:lnSpc>
            </a:pPr>
            <a:r>
              <a:rPr lang="en-US" sz="9200">
                <a:solidFill>
                  <a:srgbClr val="000000"/>
                </a:solidFill>
                <a:latin typeface="Muli Bold Bold"/>
              </a:rPr>
              <a:t>LIME</a:t>
            </a:r>
          </a:p>
        </p:txBody>
      </p:sp>
      <p:sp>
        <p:nvSpPr>
          <p:cNvPr id="6" name="AutoShape 6"/>
          <p:cNvSpPr/>
          <p:nvPr/>
        </p:nvSpPr>
        <p:spPr>
          <a:xfrm>
            <a:off x="7710434" y="1707197"/>
            <a:ext cx="1591528" cy="0"/>
          </a:xfrm>
          <a:prstGeom prst="line">
            <a:avLst/>
          </a:prstGeom>
          <a:ln w="38100" cap="flat">
            <a:solidFill>
              <a:srgbClr val="000000"/>
            </a:solidFill>
            <a:prstDash val="solid"/>
            <a:headEnd type="none" w="sm" len="sm"/>
            <a:tailEnd type="none" w="sm" len="sm"/>
          </a:ln>
        </p:spPr>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1041">
            <a:off x="-6521096" y="3918118"/>
            <a:ext cx="17614873" cy="17454738"/>
          </a:xfrm>
          <a:prstGeom prst="rect">
            <a:avLst/>
          </a:prstGeom>
        </p:spPr>
      </p:pic>
      <p:pic>
        <p:nvPicPr>
          <p:cNvPr id="8" name="Picture 8"/>
          <p:cNvPicPr>
            <a:picLocks noChangeAspect="1"/>
          </p:cNvPicPr>
          <p:nvPr/>
        </p:nvPicPr>
        <p:blipFill>
          <a:blip r:embed="rId6"/>
          <a:srcRect/>
          <a:stretch>
            <a:fillRect/>
          </a:stretch>
        </p:blipFill>
        <p:spPr>
          <a:xfrm>
            <a:off x="366815" y="330854"/>
            <a:ext cx="1323769" cy="1250962"/>
          </a:xfrm>
          <a:prstGeom prst="rect">
            <a:avLst/>
          </a:prstGeom>
        </p:spPr>
      </p:pic>
      <p:sp>
        <p:nvSpPr>
          <p:cNvPr id="9" name="TextBox 9"/>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649738" y="2060561"/>
            <a:ext cx="9026810" cy="5591715"/>
          </a:xfrm>
          <a:prstGeom prst="rect">
            <a:avLst/>
          </a:prstGeom>
        </p:spPr>
      </p:pic>
      <p:pic>
        <p:nvPicPr>
          <p:cNvPr id="3" name="Picture 3"/>
          <p:cNvPicPr>
            <a:picLocks noChangeAspect="1"/>
          </p:cNvPicPr>
          <p:nvPr/>
        </p:nvPicPr>
        <p:blipFill>
          <a:blip r:embed="rId3"/>
          <a:srcRect/>
          <a:stretch>
            <a:fillRect/>
          </a:stretch>
        </p:blipFill>
        <p:spPr>
          <a:xfrm>
            <a:off x="8989385" y="2686459"/>
            <a:ext cx="8403835" cy="4467023"/>
          </a:xfrm>
          <a:prstGeom prst="rect">
            <a:avLst/>
          </a:prstGeom>
        </p:spPr>
      </p:pic>
      <p:sp>
        <p:nvSpPr>
          <p:cNvPr id="4" name="TextBox 4"/>
          <p:cNvSpPr txBox="1"/>
          <p:nvPr/>
        </p:nvSpPr>
        <p:spPr>
          <a:xfrm>
            <a:off x="872496" y="1993886"/>
            <a:ext cx="7523858"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Times Neue Roman"/>
              </a:rPr>
              <a:t>Điểm dữ liệu xung quanh xi</a:t>
            </a:r>
          </a:p>
          <a:p>
            <a:pPr marL="734059" lvl="1" indent="-367030">
              <a:lnSpc>
                <a:spcPts val="4759"/>
              </a:lnSpc>
              <a:buFont typeface="Arial"/>
              <a:buChar char="•"/>
            </a:pPr>
            <a:r>
              <a:rPr lang="en-US" sz="3399">
                <a:solidFill>
                  <a:srgbClr val="000000"/>
                </a:solidFill>
                <a:latin typeface="Times Neue Roman"/>
              </a:rPr>
              <a:t>Sử dụng mô hình để dự đoán nhãn cho điểm dữ liệu</a:t>
            </a:r>
          </a:p>
          <a:p>
            <a:pPr marL="734059" lvl="1" indent="-367030">
              <a:lnSpc>
                <a:spcPts val="4759"/>
              </a:lnSpc>
              <a:buFont typeface="Arial"/>
              <a:buChar char="•"/>
            </a:pPr>
            <a:r>
              <a:rPr lang="en-US" sz="3399">
                <a:solidFill>
                  <a:srgbClr val="000000"/>
                </a:solidFill>
                <a:latin typeface="Times Neue Roman"/>
              </a:rPr>
              <a:t>Đánh trọng số cho những điểm dữ liệu xung quanh xi</a:t>
            </a:r>
          </a:p>
          <a:p>
            <a:pPr>
              <a:lnSpc>
                <a:spcPts val="4759"/>
              </a:lnSpc>
            </a:pPr>
            <a:endParaRPr lang="en-US" sz="3399">
              <a:solidFill>
                <a:srgbClr val="000000"/>
              </a:solidFill>
              <a:latin typeface="Times Neue Roman"/>
            </a:endParaRPr>
          </a:p>
          <a:p>
            <a:pPr>
              <a:lnSpc>
                <a:spcPts val="4759"/>
              </a:lnSpc>
            </a:pPr>
            <a:endParaRPr lang="en-US" sz="3399">
              <a:solidFill>
                <a:srgbClr val="000000"/>
              </a:solidFill>
              <a:latin typeface="Times Neue Roman"/>
            </a:endParaRPr>
          </a:p>
          <a:p>
            <a:pPr>
              <a:lnSpc>
                <a:spcPts val="4759"/>
              </a:lnSpc>
            </a:pPr>
            <a:endParaRPr lang="en-US" sz="3399">
              <a:solidFill>
                <a:srgbClr val="000000"/>
              </a:solidFill>
              <a:latin typeface="Times Neue Roman"/>
            </a:endParaRPr>
          </a:p>
          <a:p>
            <a:pPr algn="ctr">
              <a:lnSpc>
                <a:spcPts val="4759"/>
              </a:lnSpc>
            </a:pPr>
            <a:endParaRPr lang="en-US" sz="3399">
              <a:solidFill>
                <a:srgbClr val="000000"/>
              </a:solidFill>
              <a:latin typeface="Times Neue Roman"/>
            </a:endParaRPr>
          </a:p>
        </p:txBody>
      </p:sp>
      <p:sp>
        <p:nvSpPr>
          <p:cNvPr id="5" name="TextBox 5"/>
          <p:cNvSpPr txBox="1"/>
          <p:nvPr/>
        </p:nvSpPr>
        <p:spPr>
          <a:xfrm>
            <a:off x="7295581" y="-171450"/>
            <a:ext cx="2708315" cy="1566544"/>
          </a:xfrm>
          <a:prstGeom prst="rect">
            <a:avLst/>
          </a:prstGeom>
        </p:spPr>
        <p:txBody>
          <a:bodyPr lIns="0" tIns="0" rIns="0" bIns="0" rtlCol="0" anchor="t">
            <a:spAutoFit/>
          </a:bodyPr>
          <a:lstStyle/>
          <a:p>
            <a:pPr algn="ctr">
              <a:lnSpc>
                <a:spcPts val="12880"/>
              </a:lnSpc>
            </a:pPr>
            <a:r>
              <a:rPr lang="en-US" sz="9200">
                <a:solidFill>
                  <a:srgbClr val="000000"/>
                </a:solidFill>
                <a:latin typeface="Muli Bold Bold"/>
              </a:rPr>
              <a:t>LIME</a:t>
            </a:r>
          </a:p>
        </p:txBody>
      </p:sp>
      <p:sp>
        <p:nvSpPr>
          <p:cNvPr id="6" name="AutoShape 6"/>
          <p:cNvSpPr/>
          <p:nvPr/>
        </p:nvSpPr>
        <p:spPr>
          <a:xfrm>
            <a:off x="7853974" y="1395094"/>
            <a:ext cx="1591528" cy="0"/>
          </a:xfrm>
          <a:prstGeom prst="line">
            <a:avLst/>
          </a:prstGeom>
          <a:ln w="38100" cap="flat">
            <a:solidFill>
              <a:srgbClr val="000000"/>
            </a:solidFill>
            <a:prstDash val="solid"/>
            <a:headEnd type="none" w="sm" len="sm"/>
            <a:tailEnd type="none" w="sm" len="sm"/>
          </a:ln>
        </p:spPr>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1041">
            <a:off x="-6521096" y="3918118"/>
            <a:ext cx="17614873" cy="17454738"/>
          </a:xfrm>
          <a:prstGeom prst="rect">
            <a:avLst/>
          </a:prstGeom>
        </p:spPr>
      </p:pic>
      <p:pic>
        <p:nvPicPr>
          <p:cNvPr id="8" name="Picture 8"/>
          <p:cNvPicPr>
            <a:picLocks noChangeAspect="1"/>
          </p:cNvPicPr>
          <p:nvPr/>
        </p:nvPicPr>
        <p:blipFill>
          <a:blip r:embed="rId6"/>
          <a:srcRect/>
          <a:stretch>
            <a:fillRect/>
          </a:stretch>
        </p:blipFill>
        <p:spPr>
          <a:xfrm>
            <a:off x="366815" y="330854"/>
            <a:ext cx="1323769" cy="1250962"/>
          </a:xfrm>
          <a:prstGeom prst="rect">
            <a:avLst/>
          </a:prstGeom>
        </p:spPr>
      </p:pic>
      <p:sp>
        <p:nvSpPr>
          <p:cNvPr id="9" name="TextBox 9"/>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041">
            <a:off x="-6521096" y="3918118"/>
            <a:ext cx="17614873" cy="17454738"/>
          </a:xfrm>
          <a:prstGeom prst="rect">
            <a:avLst/>
          </a:prstGeom>
        </p:spPr>
      </p:pic>
      <p:pic>
        <p:nvPicPr>
          <p:cNvPr id="3" name="Picture 3"/>
          <p:cNvPicPr>
            <a:picLocks noChangeAspect="1"/>
          </p:cNvPicPr>
          <p:nvPr/>
        </p:nvPicPr>
        <p:blipFill>
          <a:blip r:embed="rId4"/>
          <a:srcRect/>
          <a:stretch>
            <a:fillRect/>
          </a:stretch>
        </p:blipFill>
        <p:spPr>
          <a:xfrm>
            <a:off x="8554045" y="2347643"/>
            <a:ext cx="9026810" cy="5591715"/>
          </a:xfrm>
          <a:prstGeom prst="rect">
            <a:avLst/>
          </a:prstGeom>
        </p:spPr>
      </p:pic>
      <p:pic>
        <p:nvPicPr>
          <p:cNvPr id="4" name="Picture 4"/>
          <p:cNvPicPr>
            <a:picLocks noChangeAspect="1"/>
          </p:cNvPicPr>
          <p:nvPr/>
        </p:nvPicPr>
        <p:blipFill>
          <a:blip r:embed="rId5"/>
          <a:srcRect/>
          <a:stretch>
            <a:fillRect/>
          </a:stretch>
        </p:blipFill>
        <p:spPr>
          <a:xfrm>
            <a:off x="8893691" y="2973541"/>
            <a:ext cx="8403835" cy="4467023"/>
          </a:xfrm>
          <a:prstGeom prst="rect">
            <a:avLst/>
          </a:prstGeom>
        </p:spPr>
      </p:pic>
      <p:sp>
        <p:nvSpPr>
          <p:cNvPr id="5" name="AutoShape 5"/>
          <p:cNvSpPr/>
          <p:nvPr/>
        </p:nvSpPr>
        <p:spPr>
          <a:xfrm rot="-4732317">
            <a:off x="8480501" y="4980909"/>
            <a:ext cx="5991446"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205537" y="2495530"/>
            <a:ext cx="8348507" cy="41808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Times Neue Roman"/>
              </a:rPr>
              <a:t>Điểm dữ liệu xung quanh xi</a:t>
            </a:r>
          </a:p>
          <a:p>
            <a:pPr marL="734059" lvl="1" indent="-367030">
              <a:lnSpc>
                <a:spcPts val="4759"/>
              </a:lnSpc>
              <a:buFont typeface="Arial"/>
              <a:buChar char="•"/>
            </a:pPr>
            <a:r>
              <a:rPr lang="en-US" sz="3399">
                <a:solidFill>
                  <a:srgbClr val="000000"/>
                </a:solidFill>
                <a:latin typeface="Times Neue Roman"/>
              </a:rPr>
              <a:t>Sử dụng mô hình để dự đoán nhãn cho điểm dữ liệu</a:t>
            </a:r>
          </a:p>
          <a:p>
            <a:pPr marL="734059" lvl="1" indent="-367030">
              <a:lnSpc>
                <a:spcPts val="4759"/>
              </a:lnSpc>
              <a:buFont typeface="Arial"/>
              <a:buChar char="•"/>
            </a:pPr>
            <a:r>
              <a:rPr lang="en-US" sz="3399">
                <a:solidFill>
                  <a:srgbClr val="000000"/>
                </a:solidFill>
                <a:latin typeface="Times Neue Roman"/>
              </a:rPr>
              <a:t>Đánh trọng số cho những điểm dữ liệu xung quanh xi</a:t>
            </a:r>
          </a:p>
          <a:p>
            <a:pPr marL="734059" lvl="1" indent="-367030" algn="l">
              <a:lnSpc>
                <a:spcPts val="4759"/>
              </a:lnSpc>
              <a:buFont typeface="Arial"/>
              <a:buChar char="•"/>
            </a:pPr>
            <a:r>
              <a:rPr lang="en-US" sz="3399">
                <a:solidFill>
                  <a:srgbClr val="000000"/>
                </a:solidFill>
                <a:latin typeface="Times Neue Roman"/>
              </a:rPr>
              <a:t>Huấn luyện mô hình đơn giản cho các điểm dữ liệu có đánh trọng số</a:t>
            </a:r>
          </a:p>
        </p:txBody>
      </p:sp>
      <p:sp>
        <p:nvSpPr>
          <p:cNvPr id="7" name="TextBox 7"/>
          <p:cNvSpPr txBox="1"/>
          <p:nvPr/>
        </p:nvSpPr>
        <p:spPr>
          <a:xfrm>
            <a:off x="7199887" y="-171450"/>
            <a:ext cx="2708315" cy="1566544"/>
          </a:xfrm>
          <a:prstGeom prst="rect">
            <a:avLst/>
          </a:prstGeom>
        </p:spPr>
        <p:txBody>
          <a:bodyPr lIns="0" tIns="0" rIns="0" bIns="0" rtlCol="0" anchor="t">
            <a:spAutoFit/>
          </a:bodyPr>
          <a:lstStyle/>
          <a:p>
            <a:pPr algn="ctr">
              <a:lnSpc>
                <a:spcPts val="12880"/>
              </a:lnSpc>
            </a:pPr>
            <a:r>
              <a:rPr lang="en-US" sz="9200">
                <a:solidFill>
                  <a:srgbClr val="000000"/>
                </a:solidFill>
                <a:latin typeface="Muli Bold Bold"/>
              </a:rPr>
              <a:t>LIME</a:t>
            </a:r>
          </a:p>
        </p:txBody>
      </p:sp>
      <p:sp>
        <p:nvSpPr>
          <p:cNvPr id="8" name="AutoShape 8"/>
          <p:cNvSpPr/>
          <p:nvPr/>
        </p:nvSpPr>
        <p:spPr>
          <a:xfrm>
            <a:off x="7758280" y="1395094"/>
            <a:ext cx="1591528" cy="0"/>
          </a:xfrm>
          <a:prstGeom prst="line">
            <a:avLst/>
          </a:prstGeom>
          <a:ln w="38100" cap="flat">
            <a:solidFill>
              <a:srgbClr val="000000"/>
            </a:solidFill>
            <a:prstDash val="solid"/>
            <a:headEnd type="none" w="sm" len="sm"/>
            <a:tailEnd type="none" w="sm" len="sm"/>
          </a:ln>
        </p:spPr>
      </p:sp>
      <p:pic>
        <p:nvPicPr>
          <p:cNvPr id="9" name="Picture 9"/>
          <p:cNvPicPr>
            <a:picLocks noChangeAspect="1"/>
          </p:cNvPicPr>
          <p:nvPr/>
        </p:nvPicPr>
        <p:blipFill>
          <a:blip r:embed="rId6"/>
          <a:srcRect/>
          <a:stretch>
            <a:fillRect/>
          </a:stretch>
        </p:blipFill>
        <p:spPr>
          <a:xfrm>
            <a:off x="366815" y="330854"/>
            <a:ext cx="1323769" cy="1250962"/>
          </a:xfrm>
          <a:prstGeom prst="rect">
            <a:avLst/>
          </a:prstGeom>
        </p:spPr>
      </p:pic>
      <p:sp>
        <p:nvSpPr>
          <p:cNvPr id="10" name="TextBox 10"/>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041">
            <a:off x="-6521096" y="3918118"/>
            <a:ext cx="17614873" cy="17454738"/>
          </a:xfrm>
          <a:prstGeom prst="rect">
            <a:avLst/>
          </a:prstGeom>
        </p:spPr>
      </p:pic>
      <p:pic>
        <p:nvPicPr>
          <p:cNvPr id="3" name="Picture 3"/>
          <p:cNvPicPr>
            <a:picLocks noChangeAspect="1"/>
          </p:cNvPicPr>
          <p:nvPr/>
        </p:nvPicPr>
        <p:blipFill>
          <a:blip r:embed="rId4"/>
          <a:srcRect/>
          <a:stretch>
            <a:fillRect/>
          </a:stretch>
        </p:blipFill>
        <p:spPr>
          <a:xfrm>
            <a:off x="8601892" y="2204102"/>
            <a:ext cx="9026810" cy="5591715"/>
          </a:xfrm>
          <a:prstGeom prst="rect">
            <a:avLst/>
          </a:prstGeom>
        </p:spPr>
      </p:pic>
      <p:pic>
        <p:nvPicPr>
          <p:cNvPr id="4" name="Picture 4"/>
          <p:cNvPicPr>
            <a:picLocks noChangeAspect="1"/>
          </p:cNvPicPr>
          <p:nvPr/>
        </p:nvPicPr>
        <p:blipFill>
          <a:blip r:embed="rId5"/>
          <a:srcRect/>
          <a:stretch>
            <a:fillRect/>
          </a:stretch>
        </p:blipFill>
        <p:spPr>
          <a:xfrm>
            <a:off x="8941538" y="2830000"/>
            <a:ext cx="8403835" cy="4467023"/>
          </a:xfrm>
          <a:prstGeom prst="rect">
            <a:avLst/>
          </a:prstGeom>
        </p:spPr>
      </p:pic>
      <p:sp>
        <p:nvSpPr>
          <p:cNvPr id="5" name="TextBox 5"/>
          <p:cNvSpPr txBox="1"/>
          <p:nvPr/>
        </p:nvSpPr>
        <p:spPr>
          <a:xfrm>
            <a:off x="287072" y="2137427"/>
            <a:ext cx="8314819" cy="47809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Times Neue Roman"/>
              </a:rPr>
              <a:t>Điểm dữ liệu xung quanh xi</a:t>
            </a:r>
          </a:p>
          <a:p>
            <a:pPr marL="734059" lvl="1" indent="-367030">
              <a:lnSpc>
                <a:spcPts val="4759"/>
              </a:lnSpc>
              <a:buFont typeface="Arial"/>
              <a:buChar char="•"/>
            </a:pPr>
            <a:r>
              <a:rPr lang="en-US" sz="3399">
                <a:solidFill>
                  <a:srgbClr val="000000"/>
                </a:solidFill>
                <a:latin typeface="Times Neue Roman"/>
              </a:rPr>
              <a:t>Sử dụng mô hình để dự đoán nhãn cho điểm dữ liệu</a:t>
            </a:r>
          </a:p>
          <a:p>
            <a:pPr marL="734059" lvl="1" indent="-367030">
              <a:lnSpc>
                <a:spcPts val="4759"/>
              </a:lnSpc>
              <a:buFont typeface="Arial"/>
              <a:buChar char="•"/>
            </a:pPr>
            <a:r>
              <a:rPr lang="en-US" sz="3399">
                <a:solidFill>
                  <a:srgbClr val="000000"/>
                </a:solidFill>
                <a:latin typeface="Times Neue Roman"/>
              </a:rPr>
              <a:t>Đánh trọng số cho những điểm dữ liệu xung quanh xi</a:t>
            </a:r>
          </a:p>
          <a:p>
            <a:pPr marL="734059" lvl="1" indent="-367030">
              <a:lnSpc>
                <a:spcPts val="4759"/>
              </a:lnSpc>
              <a:buFont typeface="Arial"/>
              <a:buChar char="•"/>
            </a:pPr>
            <a:r>
              <a:rPr lang="en-US" sz="3399">
                <a:solidFill>
                  <a:srgbClr val="000000"/>
                </a:solidFill>
                <a:latin typeface="Times Neue Roman"/>
              </a:rPr>
              <a:t>Huấn luyện mô hình đơn giản cho các điểm dữ liệu có đánh trọng số</a:t>
            </a:r>
          </a:p>
          <a:p>
            <a:pPr marL="734059" lvl="1" indent="-367030" algn="l">
              <a:lnSpc>
                <a:spcPts val="4759"/>
              </a:lnSpc>
              <a:buFont typeface="Arial"/>
              <a:buChar char="•"/>
            </a:pPr>
            <a:r>
              <a:rPr lang="en-US" sz="3399">
                <a:solidFill>
                  <a:srgbClr val="000000"/>
                </a:solidFill>
                <a:latin typeface="Times Neue Roman"/>
              </a:rPr>
              <a:t>Sử dụng các mô hình đơn giản để giải thích</a:t>
            </a:r>
          </a:p>
        </p:txBody>
      </p:sp>
      <p:sp>
        <p:nvSpPr>
          <p:cNvPr id="6" name="TextBox 6"/>
          <p:cNvSpPr txBox="1"/>
          <p:nvPr/>
        </p:nvSpPr>
        <p:spPr>
          <a:xfrm>
            <a:off x="7247734" y="-171450"/>
            <a:ext cx="2708315" cy="1566544"/>
          </a:xfrm>
          <a:prstGeom prst="rect">
            <a:avLst/>
          </a:prstGeom>
        </p:spPr>
        <p:txBody>
          <a:bodyPr lIns="0" tIns="0" rIns="0" bIns="0" rtlCol="0" anchor="t">
            <a:spAutoFit/>
          </a:bodyPr>
          <a:lstStyle/>
          <a:p>
            <a:pPr algn="ctr">
              <a:lnSpc>
                <a:spcPts val="12880"/>
              </a:lnSpc>
            </a:pPr>
            <a:r>
              <a:rPr lang="en-US" sz="9200">
                <a:solidFill>
                  <a:srgbClr val="000000"/>
                </a:solidFill>
                <a:latin typeface="Muli Bold Bold"/>
              </a:rPr>
              <a:t>LIME</a:t>
            </a:r>
          </a:p>
        </p:txBody>
      </p:sp>
      <p:sp>
        <p:nvSpPr>
          <p:cNvPr id="7" name="AutoShape 7"/>
          <p:cNvSpPr/>
          <p:nvPr/>
        </p:nvSpPr>
        <p:spPr>
          <a:xfrm>
            <a:off x="7806127" y="1395094"/>
            <a:ext cx="1591528" cy="0"/>
          </a:xfrm>
          <a:prstGeom prst="line">
            <a:avLst/>
          </a:prstGeom>
          <a:ln w="38100" cap="flat">
            <a:solidFill>
              <a:srgbClr val="000000"/>
            </a:solidFill>
            <a:prstDash val="solid"/>
            <a:headEnd type="none" w="sm" len="sm"/>
            <a:tailEnd type="none" w="sm" len="sm"/>
          </a:ln>
        </p:spPr>
      </p:sp>
      <p:sp>
        <p:nvSpPr>
          <p:cNvPr id="8" name="AutoShape 8"/>
          <p:cNvSpPr/>
          <p:nvPr/>
        </p:nvSpPr>
        <p:spPr>
          <a:xfrm rot="-4732317">
            <a:off x="8480501" y="4980909"/>
            <a:ext cx="5991446" cy="0"/>
          </a:xfrm>
          <a:prstGeom prst="line">
            <a:avLst/>
          </a:prstGeom>
          <a:ln w="38100" cap="flat">
            <a:solidFill>
              <a:srgbClr val="000000"/>
            </a:solidFill>
            <a:prstDash val="solid"/>
            <a:headEnd type="none" w="sm" len="sm"/>
            <a:tailEnd type="none" w="sm" len="sm"/>
          </a:ln>
        </p:spPr>
      </p:sp>
      <p:pic>
        <p:nvPicPr>
          <p:cNvPr id="9" name="Picture 9"/>
          <p:cNvPicPr>
            <a:picLocks noChangeAspect="1"/>
          </p:cNvPicPr>
          <p:nvPr/>
        </p:nvPicPr>
        <p:blipFill>
          <a:blip r:embed="rId6"/>
          <a:srcRect/>
          <a:stretch>
            <a:fillRect/>
          </a:stretch>
        </p:blipFill>
        <p:spPr>
          <a:xfrm>
            <a:off x="366815" y="330854"/>
            <a:ext cx="1323769" cy="1250962"/>
          </a:xfrm>
          <a:prstGeom prst="rect">
            <a:avLst/>
          </a:prstGeom>
        </p:spPr>
      </p:pic>
      <p:sp>
        <p:nvSpPr>
          <p:cNvPr id="10" name="TextBox 10"/>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1041">
            <a:off x="-6521096" y="3918118"/>
            <a:ext cx="17614873" cy="17454738"/>
          </a:xfrm>
          <a:prstGeom prst="rect">
            <a:avLst/>
          </a:prstGeom>
        </p:spPr>
      </p:pic>
      <p:sp>
        <p:nvSpPr>
          <p:cNvPr id="3" name="AutoShape 3"/>
          <p:cNvSpPr/>
          <p:nvPr/>
        </p:nvSpPr>
        <p:spPr>
          <a:xfrm>
            <a:off x="1267935" y="3133185"/>
            <a:ext cx="5029200" cy="4881017"/>
          </a:xfrm>
          <a:prstGeom prst="rect">
            <a:avLst/>
          </a:prstGeom>
          <a:solidFill>
            <a:srgbClr val="F4F4F4"/>
          </a:solidFill>
        </p:spPr>
      </p:sp>
      <p:sp>
        <p:nvSpPr>
          <p:cNvPr id="4" name="AutoShape 4"/>
          <p:cNvSpPr/>
          <p:nvPr/>
        </p:nvSpPr>
        <p:spPr>
          <a:xfrm>
            <a:off x="6629400" y="3133185"/>
            <a:ext cx="5029200" cy="4881017"/>
          </a:xfrm>
          <a:prstGeom prst="rect">
            <a:avLst/>
          </a:prstGeom>
          <a:solidFill>
            <a:srgbClr val="F4F4F4"/>
          </a:solidFill>
        </p:spPr>
      </p:sp>
      <p:grpSp>
        <p:nvGrpSpPr>
          <p:cNvPr id="5" name="Group 5"/>
          <p:cNvGrpSpPr/>
          <p:nvPr/>
        </p:nvGrpSpPr>
        <p:grpSpPr>
          <a:xfrm>
            <a:off x="8602934" y="3779829"/>
            <a:ext cx="1082132" cy="1082132"/>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4300"/>
            </a:solidFill>
          </p:spPr>
        </p:sp>
      </p:gr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886235" y="4097811"/>
            <a:ext cx="515530" cy="446167"/>
          </a:xfrm>
          <a:prstGeom prst="rect">
            <a:avLst/>
          </a:prstGeom>
        </p:spPr>
      </p:pic>
      <p:grpSp>
        <p:nvGrpSpPr>
          <p:cNvPr id="8" name="Group 8"/>
          <p:cNvGrpSpPr/>
          <p:nvPr/>
        </p:nvGrpSpPr>
        <p:grpSpPr>
          <a:xfrm>
            <a:off x="3241469" y="3779829"/>
            <a:ext cx="1082132" cy="108213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4300"/>
            </a:solidFill>
          </p:spPr>
        </p:sp>
      </p:grpSp>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487809" y="4102798"/>
            <a:ext cx="589451" cy="436194"/>
          </a:xfrm>
          <a:prstGeom prst="rect">
            <a:avLst/>
          </a:prstGeom>
        </p:spPr>
      </p:pic>
      <p:sp>
        <p:nvSpPr>
          <p:cNvPr id="11" name="AutoShape 11"/>
          <p:cNvSpPr/>
          <p:nvPr/>
        </p:nvSpPr>
        <p:spPr>
          <a:xfrm>
            <a:off x="12230100" y="3133185"/>
            <a:ext cx="5029200" cy="4881017"/>
          </a:xfrm>
          <a:prstGeom prst="rect">
            <a:avLst/>
          </a:prstGeom>
          <a:solidFill>
            <a:srgbClr val="F4F4F4"/>
          </a:solidFill>
        </p:spPr>
      </p:sp>
      <p:grpSp>
        <p:nvGrpSpPr>
          <p:cNvPr id="12" name="Group 12"/>
          <p:cNvGrpSpPr/>
          <p:nvPr/>
        </p:nvGrpSpPr>
        <p:grpSpPr>
          <a:xfrm>
            <a:off x="14203634" y="3779829"/>
            <a:ext cx="1082132" cy="108213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4300"/>
            </a:solidFill>
          </p:spPr>
        </p:sp>
      </p:grpSp>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515193" y="4102798"/>
            <a:ext cx="459015" cy="488313"/>
          </a:xfrm>
          <a:prstGeom prst="rect">
            <a:avLst/>
          </a:prstGeom>
        </p:spPr>
      </p:pic>
      <p:sp>
        <p:nvSpPr>
          <p:cNvPr id="15" name="TextBox 15"/>
          <p:cNvSpPr txBox="1"/>
          <p:nvPr/>
        </p:nvSpPr>
        <p:spPr>
          <a:xfrm>
            <a:off x="6989241" y="5659419"/>
            <a:ext cx="4309518" cy="1180465"/>
          </a:xfrm>
          <a:prstGeom prst="rect">
            <a:avLst/>
          </a:prstGeom>
        </p:spPr>
        <p:txBody>
          <a:bodyPr lIns="0" tIns="0" rIns="0" bIns="0" rtlCol="0" anchor="t">
            <a:spAutoFit/>
          </a:bodyPr>
          <a:lstStyle/>
          <a:p>
            <a:pPr algn="ctr">
              <a:lnSpc>
                <a:spcPts val="4759"/>
              </a:lnSpc>
            </a:pPr>
            <a:r>
              <a:rPr lang="en-US" sz="3399">
                <a:solidFill>
                  <a:srgbClr val="000000"/>
                </a:solidFill>
                <a:latin typeface="Times Neue Roman Bold"/>
              </a:rPr>
              <a:t>Các phương pháp diễn giải trong XAI</a:t>
            </a:r>
          </a:p>
        </p:txBody>
      </p:sp>
      <p:sp>
        <p:nvSpPr>
          <p:cNvPr id="16" name="TextBox 16"/>
          <p:cNvSpPr txBox="1"/>
          <p:nvPr/>
        </p:nvSpPr>
        <p:spPr>
          <a:xfrm>
            <a:off x="1472157" y="5659419"/>
            <a:ext cx="4309518" cy="580390"/>
          </a:xfrm>
          <a:prstGeom prst="rect">
            <a:avLst/>
          </a:prstGeom>
        </p:spPr>
        <p:txBody>
          <a:bodyPr lIns="0" tIns="0" rIns="0" bIns="0" rtlCol="0" anchor="t">
            <a:spAutoFit/>
          </a:bodyPr>
          <a:lstStyle/>
          <a:p>
            <a:pPr algn="ctr">
              <a:lnSpc>
                <a:spcPts val="4759"/>
              </a:lnSpc>
            </a:pPr>
            <a:r>
              <a:rPr lang="en-US" sz="3399">
                <a:solidFill>
                  <a:srgbClr val="000000"/>
                </a:solidFill>
                <a:latin typeface="Times Neue Roman Bold"/>
              </a:rPr>
              <a:t>Tổng quan về XAI</a:t>
            </a:r>
          </a:p>
        </p:txBody>
      </p:sp>
      <p:sp>
        <p:nvSpPr>
          <p:cNvPr id="17" name="TextBox 17"/>
          <p:cNvSpPr txBox="1"/>
          <p:nvPr/>
        </p:nvSpPr>
        <p:spPr>
          <a:xfrm>
            <a:off x="12506325" y="5702599"/>
            <a:ext cx="4309518" cy="580390"/>
          </a:xfrm>
          <a:prstGeom prst="rect">
            <a:avLst/>
          </a:prstGeom>
        </p:spPr>
        <p:txBody>
          <a:bodyPr lIns="0" tIns="0" rIns="0" bIns="0" rtlCol="0" anchor="t">
            <a:spAutoFit/>
          </a:bodyPr>
          <a:lstStyle/>
          <a:p>
            <a:pPr algn="ctr">
              <a:lnSpc>
                <a:spcPts val="4759"/>
              </a:lnSpc>
            </a:pPr>
            <a:r>
              <a:rPr lang="en-US" sz="3399">
                <a:solidFill>
                  <a:srgbClr val="000000"/>
                </a:solidFill>
                <a:latin typeface="Times Neue Roman Bold"/>
              </a:rPr>
              <a:t>Ứng dụng</a:t>
            </a:r>
          </a:p>
        </p:txBody>
      </p:sp>
      <p:sp>
        <p:nvSpPr>
          <p:cNvPr id="18" name="AutoShape 18"/>
          <p:cNvSpPr/>
          <p:nvPr/>
        </p:nvSpPr>
        <p:spPr>
          <a:xfrm>
            <a:off x="3626916" y="1441186"/>
            <a:ext cx="10071522" cy="0"/>
          </a:xfrm>
          <a:prstGeom prst="line">
            <a:avLst/>
          </a:prstGeom>
          <a:ln w="38100" cap="flat">
            <a:solidFill>
              <a:srgbClr val="000000"/>
            </a:solidFill>
            <a:prstDash val="solid"/>
            <a:headEnd type="none" w="sm" len="sm"/>
            <a:tailEnd type="none" w="sm" len="sm"/>
          </a:ln>
        </p:spPr>
      </p:sp>
      <p:sp>
        <p:nvSpPr>
          <p:cNvPr id="19" name="TextBox 19"/>
          <p:cNvSpPr txBox="1"/>
          <p:nvPr/>
        </p:nvSpPr>
        <p:spPr>
          <a:xfrm>
            <a:off x="2764956" y="-171450"/>
            <a:ext cx="11926848" cy="1566544"/>
          </a:xfrm>
          <a:prstGeom prst="rect">
            <a:avLst/>
          </a:prstGeom>
        </p:spPr>
        <p:txBody>
          <a:bodyPr lIns="0" tIns="0" rIns="0" bIns="0" rtlCol="0" anchor="t">
            <a:spAutoFit/>
          </a:bodyPr>
          <a:lstStyle/>
          <a:p>
            <a:pPr algn="ctr">
              <a:lnSpc>
                <a:spcPts val="12880"/>
              </a:lnSpc>
            </a:pPr>
            <a:r>
              <a:rPr lang="en-US" sz="9200">
                <a:solidFill>
                  <a:srgbClr val="000000"/>
                </a:solidFill>
                <a:latin typeface="Muli Bold Bold"/>
              </a:rPr>
              <a:t>NỘI DUNG BÁO CÁO</a:t>
            </a:r>
          </a:p>
        </p:txBody>
      </p:sp>
      <p:sp>
        <p:nvSpPr>
          <p:cNvPr id="20" name="TextBox 20"/>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041">
            <a:off x="-6521096" y="3918118"/>
            <a:ext cx="17614873" cy="1745473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29164" y="4102798"/>
            <a:ext cx="589451" cy="436194"/>
          </a:xfrm>
          <a:prstGeom prst="rect">
            <a:avLst/>
          </a:prstGeom>
        </p:spPr>
      </p:pic>
      <p:sp>
        <p:nvSpPr>
          <p:cNvPr id="4" name="AutoShape 4"/>
          <p:cNvSpPr/>
          <p:nvPr/>
        </p:nvSpPr>
        <p:spPr>
          <a:xfrm>
            <a:off x="7835681" y="1395094"/>
            <a:ext cx="1936618" cy="0"/>
          </a:xfrm>
          <a:prstGeom prst="line">
            <a:avLst/>
          </a:prstGeom>
          <a:ln w="38100" cap="flat">
            <a:solidFill>
              <a:srgbClr val="000000"/>
            </a:solidFill>
            <a:prstDash val="solid"/>
            <a:headEnd type="none" w="sm" len="sm"/>
            <a:tailEnd type="none" w="sm" len="sm"/>
          </a:ln>
        </p:spPr>
      </p:sp>
      <p:pic>
        <p:nvPicPr>
          <p:cNvPr id="5" name="Picture 5"/>
          <p:cNvPicPr>
            <a:picLocks noChangeAspect="1"/>
          </p:cNvPicPr>
          <p:nvPr/>
        </p:nvPicPr>
        <p:blipFill>
          <a:blip r:embed="rId6"/>
          <a:srcRect t="1291" b="1291"/>
          <a:stretch>
            <a:fillRect/>
          </a:stretch>
        </p:blipFill>
        <p:spPr>
          <a:xfrm>
            <a:off x="2783673" y="5227675"/>
            <a:ext cx="12040636" cy="4406369"/>
          </a:xfrm>
          <a:prstGeom prst="rect">
            <a:avLst/>
          </a:prstGeom>
        </p:spPr>
      </p:pic>
      <p:sp>
        <p:nvSpPr>
          <p:cNvPr id="6" name="TextBox 6"/>
          <p:cNvSpPr txBox="1"/>
          <p:nvPr/>
        </p:nvSpPr>
        <p:spPr>
          <a:xfrm>
            <a:off x="6695521" y="-130316"/>
            <a:ext cx="4216937"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Muli Bold Bold"/>
              </a:rPr>
              <a:t>SHAP</a:t>
            </a:r>
          </a:p>
        </p:txBody>
      </p:sp>
      <p:sp>
        <p:nvSpPr>
          <p:cNvPr id="7" name="TextBox 7"/>
          <p:cNvSpPr txBox="1"/>
          <p:nvPr/>
        </p:nvSpPr>
        <p:spPr>
          <a:xfrm>
            <a:off x="1615478" y="1646562"/>
            <a:ext cx="14349651" cy="613410"/>
          </a:xfrm>
          <a:prstGeom prst="rect">
            <a:avLst/>
          </a:prstGeom>
        </p:spPr>
        <p:txBody>
          <a:bodyPr lIns="0" tIns="0" rIns="0" bIns="0" rtlCol="0" anchor="t">
            <a:spAutoFit/>
          </a:bodyPr>
          <a:lstStyle/>
          <a:p>
            <a:pPr marL="777238" lvl="1" indent="-388619">
              <a:lnSpc>
                <a:spcPts val="5039"/>
              </a:lnSpc>
              <a:buFont typeface="Arial"/>
              <a:buChar char="•"/>
            </a:pPr>
            <a:r>
              <a:rPr lang="en-US" sz="3599">
                <a:solidFill>
                  <a:srgbClr val="000000"/>
                </a:solidFill>
                <a:latin typeface="Times Neue Roman"/>
              </a:rPr>
              <a:t>Là một mô hình phân tích dự đoán và hiển thị tác động cho từng tính năng</a:t>
            </a:r>
          </a:p>
        </p:txBody>
      </p:sp>
      <p:sp>
        <p:nvSpPr>
          <p:cNvPr id="8" name="TextBox 8"/>
          <p:cNvSpPr txBox="1"/>
          <p:nvPr/>
        </p:nvSpPr>
        <p:spPr>
          <a:xfrm>
            <a:off x="1615478" y="2631447"/>
            <a:ext cx="12413218" cy="613410"/>
          </a:xfrm>
          <a:prstGeom prst="rect">
            <a:avLst/>
          </a:prstGeom>
        </p:spPr>
        <p:txBody>
          <a:bodyPr lIns="0" tIns="0" rIns="0" bIns="0" rtlCol="0" anchor="t">
            <a:spAutoFit/>
          </a:bodyPr>
          <a:lstStyle/>
          <a:p>
            <a:pPr marL="777238" lvl="1" indent="-388619">
              <a:lnSpc>
                <a:spcPts val="5039"/>
              </a:lnSpc>
              <a:buFont typeface="Arial"/>
              <a:buChar char="•"/>
            </a:pPr>
            <a:r>
              <a:rPr lang="en-US" sz="3599">
                <a:solidFill>
                  <a:srgbClr val="000000"/>
                </a:solidFill>
                <a:latin typeface="Times Neue Roman"/>
              </a:rPr>
              <a:t>Dựa vào lý thuyết trò chơi, Shapley Values, bởi Scott Lundberg</a:t>
            </a:r>
          </a:p>
        </p:txBody>
      </p:sp>
      <p:sp>
        <p:nvSpPr>
          <p:cNvPr id="9" name="TextBox 9"/>
          <p:cNvSpPr txBox="1"/>
          <p:nvPr/>
        </p:nvSpPr>
        <p:spPr>
          <a:xfrm>
            <a:off x="1615478" y="3661765"/>
            <a:ext cx="16672522" cy="1251585"/>
          </a:xfrm>
          <a:prstGeom prst="rect">
            <a:avLst/>
          </a:prstGeom>
        </p:spPr>
        <p:txBody>
          <a:bodyPr lIns="0" tIns="0" rIns="0" bIns="0" rtlCol="0" anchor="t">
            <a:spAutoFit/>
          </a:bodyPr>
          <a:lstStyle/>
          <a:p>
            <a:pPr marL="777238" lvl="1" indent="-388619">
              <a:lnSpc>
                <a:spcPts val="5039"/>
              </a:lnSpc>
              <a:buFont typeface="Arial"/>
              <a:buChar char="•"/>
            </a:pPr>
            <a:r>
              <a:rPr lang="en-US" sz="3599">
                <a:solidFill>
                  <a:srgbClr val="000000"/>
                </a:solidFill>
                <a:latin typeface="Times Neue Roman"/>
              </a:rPr>
              <a:t>Giá trị Shapley là đóng góp trung bình của các tính năng được dự đoán trong các tình huống khác nhau</a:t>
            </a:r>
          </a:p>
        </p:txBody>
      </p:sp>
      <p:pic>
        <p:nvPicPr>
          <p:cNvPr id="10" name="Picture 10"/>
          <p:cNvPicPr>
            <a:picLocks noChangeAspect="1"/>
          </p:cNvPicPr>
          <p:nvPr/>
        </p:nvPicPr>
        <p:blipFill>
          <a:blip r:embed="rId7"/>
          <a:srcRect/>
          <a:stretch>
            <a:fillRect/>
          </a:stretch>
        </p:blipFill>
        <p:spPr>
          <a:xfrm>
            <a:off x="366815" y="330854"/>
            <a:ext cx="1323769" cy="1250962"/>
          </a:xfrm>
          <a:prstGeom prst="rect">
            <a:avLst/>
          </a:prstGeom>
        </p:spPr>
      </p:pic>
      <p:sp>
        <p:nvSpPr>
          <p:cNvPr id="11" name="TextBox 11"/>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35681" y="1395094"/>
            <a:ext cx="1936618" cy="0"/>
          </a:xfrm>
          <a:prstGeom prst="line">
            <a:avLst/>
          </a:prstGeom>
          <a:ln w="38100" cap="flat">
            <a:solidFill>
              <a:srgbClr val="000000"/>
            </a:solidFill>
            <a:prstDash val="solid"/>
            <a:headEnd type="none" w="sm" len="sm"/>
            <a:tailEnd type="none" w="sm" len="sm"/>
          </a:ln>
        </p:spPr>
      </p:sp>
      <p:sp>
        <p:nvSpPr>
          <p:cNvPr id="3" name="TextBox 3"/>
          <p:cNvSpPr txBox="1"/>
          <p:nvPr/>
        </p:nvSpPr>
        <p:spPr>
          <a:xfrm>
            <a:off x="6924121" y="-117747"/>
            <a:ext cx="3759737"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Muli Bold Bold"/>
              </a:rPr>
              <a:t>SHAP</a:t>
            </a:r>
          </a:p>
        </p:txBody>
      </p:sp>
      <p:sp>
        <p:nvSpPr>
          <p:cNvPr id="4" name="TextBox 4"/>
          <p:cNvSpPr txBox="1"/>
          <p:nvPr/>
        </p:nvSpPr>
        <p:spPr>
          <a:xfrm>
            <a:off x="747326" y="1591843"/>
            <a:ext cx="12626674" cy="580390"/>
          </a:xfrm>
          <a:prstGeom prst="rect">
            <a:avLst/>
          </a:prstGeom>
        </p:spPr>
        <p:txBody>
          <a:bodyPr lIns="0" tIns="0" rIns="0" bIns="0" rtlCol="0" anchor="t">
            <a:spAutoFit/>
          </a:bodyPr>
          <a:lstStyle/>
          <a:p>
            <a:pPr>
              <a:lnSpc>
                <a:spcPts val="4759"/>
              </a:lnSpc>
            </a:pPr>
            <a:r>
              <a:rPr lang="en-US" sz="3399">
                <a:solidFill>
                  <a:srgbClr val="000000"/>
                </a:solidFill>
                <a:latin typeface="Times Neue Roman"/>
              </a:rPr>
              <a:t>SHAP cung cấp nhiều trình giải thích cho các loại mô hình khác nhau</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041">
            <a:off x="-6521096" y="3918118"/>
            <a:ext cx="17614873" cy="17454738"/>
          </a:xfrm>
          <a:prstGeom prst="rect">
            <a:avLst/>
          </a:prstGeom>
        </p:spPr>
      </p:pic>
      <p:sp>
        <p:nvSpPr>
          <p:cNvPr id="6" name="TextBox 6"/>
          <p:cNvSpPr txBox="1"/>
          <p:nvPr/>
        </p:nvSpPr>
        <p:spPr>
          <a:xfrm>
            <a:off x="587774" y="2291905"/>
            <a:ext cx="11956817"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Times Neue Roman"/>
              </a:rPr>
              <a:t>TreeExplainer:</a:t>
            </a:r>
          </a:p>
          <a:p>
            <a:pPr marL="734059" lvl="1" indent="-367030">
              <a:lnSpc>
                <a:spcPts val="4759"/>
              </a:lnSpc>
              <a:buFont typeface="Arial"/>
              <a:buChar char="•"/>
            </a:pPr>
            <a:r>
              <a:rPr lang="en-US" sz="3399">
                <a:solidFill>
                  <a:srgbClr val="000000"/>
                </a:solidFill>
                <a:latin typeface="Times Neue Roman"/>
              </a:rPr>
              <a:t>DeepExplainer (DEEP SHAP)</a:t>
            </a:r>
          </a:p>
          <a:p>
            <a:pPr marL="734059" lvl="1" indent="-367030">
              <a:lnSpc>
                <a:spcPts val="4759"/>
              </a:lnSpc>
              <a:buFont typeface="Arial"/>
              <a:buChar char="•"/>
            </a:pPr>
            <a:r>
              <a:rPr lang="en-US" sz="3399">
                <a:solidFill>
                  <a:srgbClr val="000000"/>
                </a:solidFill>
                <a:latin typeface="Times Neue Roman"/>
              </a:rPr>
              <a:t>KernelExplainer(Kernel  SHAP)</a:t>
            </a:r>
          </a:p>
          <a:p>
            <a:pPr marL="734059" lvl="1" indent="-367030">
              <a:lnSpc>
                <a:spcPts val="4759"/>
              </a:lnSpc>
              <a:buFont typeface="Arial"/>
              <a:buChar char="•"/>
            </a:pPr>
            <a:r>
              <a:rPr lang="en-US" sz="3399">
                <a:solidFill>
                  <a:srgbClr val="000000"/>
                </a:solidFill>
                <a:latin typeface="Times Neue Roman"/>
              </a:rPr>
              <a:t>GradientExplainer</a:t>
            </a:r>
          </a:p>
        </p:txBody>
      </p:sp>
      <p:pic>
        <p:nvPicPr>
          <p:cNvPr id="7" name="Picture 7"/>
          <p:cNvPicPr>
            <a:picLocks noChangeAspect="1"/>
          </p:cNvPicPr>
          <p:nvPr/>
        </p:nvPicPr>
        <p:blipFill>
          <a:blip r:embed="rId4"/>
          <a:srcRect/>
          <a:stretch>
            <a:fillRect/>
          </a:stretch>
        </p:blipFill>
        <p:spPr>
          <a:xfrm>
            <a:off x="7261422" y="3088721"/>
            <a:ext cx="10786423" cy="6285278"/>
          </a:xfrm>
          <a:prstGeom prst="rect">
            <a:avLst/>
          </a:prstGeom>
        </p:spPr>
      </p:pic>
      <p:pic>
        <p:nvPicPr>
          <p:cNvPr id="8" name="Picture 8"/>
          <p:cNvPicPr>
            <a:picLocks noChangeAspect="1"/>
          </p:cNvPicPr>
          <p:nvPr/>
        </p:nvPicPr>
        <p:blipFill>
          <a:blip r:embed="rId5"/>
          <a:srcRect/>
          <a:stretch>
            <a:fillRect/>
          </a:stretch>
        </p:blipFill>
        <p:spPr>
          <a:xfrm>
            <a:off x="366815" y="217056"/>
            <a:ext cx="1323769" cy="1250962"/>
          </a:xfrm>
          <a:prstGeom prst="rect">
            <a:avLst/>
          </a:prstGeom>
        </p:spPr>
      </p:pic>
      <p:sp>
        <p:nvSpPr>
          <p:cNvPr id="9" name="TextBox 9"/>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35681" y="1395094"/>
            <a:ext cx="1936618" cy="0"/>
          </a:xfrm>
          <a:prstGeom prst="line">
            <a:avLst/>
          </a:prstGeom>
          <a:ln w="38100" cap="flat">
            <a:solidFill>
              <a:srgbClr val="000000"/>
            </a:solidFill>
            <a:prstDash val="solid"/>
            <a:headEnd type="none" w="sm" len="sm"/>
            <a:tailEnd type="none" w="sm" len="sm"/>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041">
            <a:off x="-6521096" y="3918118"/>
            <a:ext cx="17614873" cy="17454738"/>
          </a:xfrm>
          <a:prstGeom prst="rect">
            <a:avLst/>
          </a:prstGeom>
        </p:spPr>
      </p:pic>
      <p:pic>
        <p:nvPicPr>
          <p:cNvPr id="4" name="Picture 4"/>
          <p:cNvPicPr>
            <a:picLocks noChangeAspect="1"/>
          </p:cNvPicPr>
          <p:nvPr/>
        </p:nvPicPr>
        <p:blipFill>
          <a:blip r:embed="rId4"/>
          <a:srcRect/>
          <a:stretch>
            <a:fillRect/>
          </a:stretch>
        </p:blipFill>
        <p:spPr>
          <a:xfrm>
            <a:off x="4853235" y="4113468"/>
            <a:ext cx="8649310" cy="6010162"/>
          </a:xfrm>
          <a:prstGeom prst="rect">
            <a:avLst/>
          </a:prstGeom>
        </p:spPr>
      </p:pic>
      <p:sp>
        <p:nvSpPr>
          <p:cNvPr id="5" name="TextBox 5"/>
          <p:cNvSpPr txBox="1"/>
          <p:nvPr/>
        </p:nvSpPr>
        <p:spPr>
          <a:xfrm>
            <a:off x="747326" y="1591843"/>
            <a:ext cx="16861129" cy="29806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Times Neue Roman"/>
              </a:rPr>
              <a:t>Thể hiện các ảnh hưởng của một (hoặc một vài) đặc trưng được chọn lọc đối với kết quả dự đoán của mô hình</a:t>
            </a:r>
          </a:p>
          <a:p>
            <a:pPr marL="734059" lvl="1" indent="-367030">
              <a:lnSpc>
                <a:spcPts val="4759"/>
              </a:lnSpc>
              <a:buFont typeface="Arial"/>
              <a:buChar char="•"/>
            </a:pPr>
            <a:r>
              <a:rPr lang="en-US" sz="3399">
                <a:solidFill>
                  <a:srgbClr val="000000"/>
                </a:solidFill>
                <a:latin typeface="Times Neue Roman"/>
              </a:rPr>
              <a:t>Thể hiện được mối quan hệ giữa một mục tiêu (target) và đặc trưng là tuyến tính, đơn điệu hoặc phức tạp hơn</a:t>
            </a:r>
          </a:p>
          <a:p>
            <a:pPr>
              <a:lnSpc>
                <a:spcPts val="4759"/>
              </a:lnSpc>
            </a:pPr>
            <a:endParaRPr lang="en-US" sz="3399">
              <a:solidFill>
                <a:srgbClr val="000000"/>
              </a:solidFill>
              <a:latin typeface="Times Neue Roman"/>
            </a:endParaRPr>
          </a:p>
        </p:txBody>
      </p:sp>
      <p:sp>
        <p:nvSpPr>
          <p:cNvPr id="6" name="TextBox 6"/>
          <p:cNvSpPr txBox="1"/>
          <p:nvPr/>
        </p:nvSpPr>
        <p:spPr>
          <a:xfrm>
            <a:off x="7498217" y="-171450"/>
            <a:ext cx="2478167" cy="1566544"/>
          </a:xfrm>
          <a:prstGeom prst="rect">
            <a:avLst/>
          </a:prstGeom>
        </p:spPr>
        <p:txBody>
          <a:bodyPr lIns="0" tIns="0" rIns="0" bIns="0" rtlCol="0" anchor="t">
            <a:spAutoFit/>
          </a:bodyPr>
          <a:lstStyle/>
          <a:p>
            <a:pPr algn="ctr">
              <a:lnSpc>
                <a:spcPts val="12880"/>
              </a:lnSpc>
            </a:pPr>
            <a:r>
              <a:rPr lang="en-US" sz="9200">
                <a:solidFill>
                  <a:srgbClr val="000000"/>
                </a:solidFill>
                <a:latin typeface="Muli Bold Bold"/>
              </a:rPr>
              <a:t>PDP</a:t>
            </a:r>
          </a:p>
        </p:txBody>
      </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1922" y="421102"/>
            <a:ext cx="1173556" cy="853656"/>
          </a:xfrm>
          <a:prstGeom prst="rect">
            <a:avLst/>
          </a:prstGeom>
        </p:spPr>
      </p:pic>
      <p:sp>
        <p:nvSpPr>
          <p:cNvPr id="8" name="TextBox 8"/>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71450" y="-1542173"/>
            <a:ext cx="14026196" cy="11628992"/>
          </a:xfrm>
          <a:prstGeom prst="rect">
            <a:avLst/>
          </a:prstGeom>
        </p:spPr>
      </p:pic>
      <p:sp>
        <p:nvSpPr>
          <p:cNvPr id="3" name="TextBox 3"/>
          <p:cNvSpPr txBox="1"/>
          <p:nvPr/>
        </p:nvSpPr>
        <p:spPr>
          <a:xfrm>
            <a:off x="13946985" y="8899779"/>
            <a:ext cx="3166531" cy="213994"/>
          </a:xfrm>
          <a:prstGeom prst="rect">
            <a:avLst/>
          </a:prstGeom>
        </p:spPr>
        <p:txBody>
          <a:bodyPr lIns="0" tIns="0" rIns="0" bIns="0" rtlCol="0" anchor="t">
            <a:spAutoFit/>
          </a:bodyPr>
          <a:lstStyle/>
          <a:p>
            <a:pPr algn="ctr">
              <a:lnSpc>
                <a:spcPts val="1855"/>
              </a:lnSpc>
              <a:spcBef>
                <a:spcPct val="0"/>
              </a:spcBef>
            </a:pPr>
            <a:r>
              <a:rPr lang="en-US" sz="1325">
                <a:solidFill>
                  <a:srgbClr val="FFFFFF"/>
                </a:solidFill>
                <a:latin typeface="Muli Bold"/>
              </a:rPr>
              <a:t>QUAY LẠI TRANG CHƯƠNG TRÌNH</a:t>
            </a:r>
          </a:p>
        </p:txBody>
      </p:sp>
      <p:pic>
        <p:nvPicPr>
          <p:cNvPr id="4" name="Picture 4"/>
          <p:cNvPicPr>
            <a:picLocks noChangeAspect="1"/>
          </p:cNvPicPr>
          <p:nvPr/>
        </p:nvPicPr>
        <p:blipFill>
          <a:blip r:embed="rId4"/>
          <a:srcRect/>
          <a:stretch>
            <a:fillRect/>
          </a:stretch>
        </p:blipFill>
        <p:spPr>
          <a:xfrm>
            <a:off x="14239045" y="6537797"/>
            <a:ext cx="3887136" cy="209527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4283" y="214979"/>
            <a:ext cx="1999929" cy="1627443"/>
          </a:xfrm>
          <a:prstGeom prst="rect">
            <a:avLst/>
          </a:prstGeom>
        </p:spPr>
      </p:pic>
      <p:grpSp>
        <p:nvGrpSpPr>
          <p:cNvPr id="6" name="Group 6"/>
          <p:cNvGrpSpPr/>
          <p:nvPr/>
        </p:nvGrpSpPr>
        <p:grpSpPr>
          <a:xfrm>
            <a:off x="3447608" y="4034959"/>
            <a:ext cx="11392785" cy="2217082"/>
            <a:chOff x="0" y="0"/>
            <a:chExt cx="15190380" cy="2956110"/>
          </a:xfrm>
        </p:grpSpPr>
        <p:sp>
          <p:nvSpPr>
            <p:cNvPr id="7" name="TextBox 7"/>
            <p:cNvSpPr txBox="1"/>
            <p:nvPr/>
          </p:nvSpPr>
          <p:spPr>
            <a:xfrm>
              <a:off x="0" y="-11"/>
              <a:ext cx="15190380" cy="17272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Bold"/>
                </a:rPr>
                <a:t>ỨNG DỤNG</a:t>
              </a:r>
            </a:p>
          </p:txBody>
        </p:sp>
        <p:sp>
          <p:nvSpPr>
            <p:cNvPr id="8" name="TextBox 8"/>
            <p:cNvSpPr txBox="1"/>
            <p:nvPr/>
          </p:nvSpPr>
          <p:spPr>
            <a:xfrm>
              <a:off x="0" y="2317957"/>
              <a:ext cx="15190380" cy="638175"/>
            </a:xfrm>
            <a:prstGeom prst="rect">
              <a:avLst/>
            </a:prstGeom>
          </p:spPr>
          <p:txBody>
            <a:bodyPr lIns="0" tIns="0" rIns="0" bIns="0" rtlCol="0" anchor="t">
              <a:spAutoFit/>
            </a:bodyPr>
            <a:lstStyle/>
            <a:p>
              <a:pPr algn="ctr">
                <a:lnSpc>
                  <a:spcPts val="3900"/>
                </a:lnSpc>
              </a:pPr>
              <a:endParaRPr/>
            </a:p>
          </p:txBody>
        </p:sp>
      </p:grpSp>
      <p:sp>
        <p:nvSpPr>
          <p:cNvPr id="9" name="AutoShape 9"/>
          <p:cNvSpPr/>
          <p:nvPr/>
        </p:nvSpPr>
        <p:spPr>
          <a:xfrm>
            <a:off x="7022243" y="5430582"/>
            <a:ext cx="4147895" cy="0"/>
          </a:xfrm>
          <a:prstGeom prst="line">
            <a:avLst/>
          </a:prstGeom>
          <a:ln w="38100" cap="flat">
            <a:solidFill>
              <a:srgbClr val="000000"/>
            </a:solidFill>
            <a:prstDash val="solid"/>
            <a:headEnd type="none" w="sm" len="sm"/>
            <a:tailEnd type="none" w="sm" len="sm"/>
          </a:ln>
        </p:spPr>
      </p:sp>
      <p:sp>
        <p:nvSpPr>
          <p:cNvPr id="10" name="TextBox 10"/>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1028700"/>
            <a:ext cx="2318395" cy="2318386"/>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9999"/>
              </a:stretch>
            </a:blipFill>
          </p:spPr>
        </p:sp>
      </p:grpSp>
      <p:grpSp>
        <p:nvGrpSpPr>
          <p:cNvPr id="4" name="Group 4"/>
          <p:cNvGrpSpPr>
            <a:grpSpLocks noChangeAspect="1"/>
          </p:cNvGrpSpPr>
          <p:nvPr/>
        </p:nvGrpSpPr>
        <p:grpSpPr>
          <a:xfrm>
            <a:off x="9144000" y="3984307"/>
            <a:ext cx="2318395" cy="2318386"/>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67682" r="-32926"/>
              </a:stretch>
            </a:blipFill>
          </p:spPr>
        </p:sp>
      </p:grpSp>
      <p:grpSp>
        <p:nvGrpSpPr>
          <p:cNvPr id="6" name="Group 6"/>
          <p:cNvGrpSpPr>
            <a:grpSpLocks noChangeAspect="1"/>
          </p:cNvGrpSpPr>
          <p:nvPr/>
        </p:nvGrpSpPr>
        <p:grpSpPr>
          <a:xfrm>
            <a:off x="9144000" y="6939914"/>
            <a:ext cx="2318395" cy="231838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1585" r="-48170"/>
              </a:stretch>
            </a:blipFill>
          </p:spPr>
        </p:sp>
      </p:grpSp>
      <p:sp>
        <p:nvSpPr>
          <p:cNvPr id="8" name="AutoShape 8"/>
          <p:cNvSpPr/>
          <p:nvPr/>
        </p:nvSpPr>
        <p:spPr>
          <a:xfrm>
            <a:off x="0" y="0"/>
            <a:ext cx="7962901" cy="10287000"/>
          </a:xfrm>
          <a:prstGeom prst="rect">
            <a:avLst/>
          </a:prstGeom>
          <a:solidFill>
            <a:srgbClr val="F4F4F4"/>
          </a:solidFill>
        </p:spPr>
      </p:sp>
      <p:grpSp>
        <p:nvGrpSpPr>
          <p:cNvPr id="9" name="Group 9"/>
          <p:cNvGrpSpPr/>
          <p:nvPr/>
        </p:nvGrpSpPr>
        <p:grpSpPr>
          <a:xfrm>
            <a:off x="12199158" y="1695646"/>
            <a:ext cx="5585329" cy="984494"/>
            <a:chOff x="0" y="0"/>
            <a:chExt cx="7447105" cy="1312659"/>
          </a:xfrm>
        </p:grpSpPr>
        <p:sp>
          <p:nvSpPr>
            <p:cNvPr id="10" name="TextBox 10"/>
            <p:cNvSpPr txBox="1"/>
            <p:nvPr/>
          </p:nvSpPr>
          <p:spPr>
            <a:xfrm>
              <a:off x="0" y="871991"/>
              <a:ext cx="7447105" cy="440690"/>
            </a:xfrm>
            <a:prstGeom prst="rect">
              <a:avLst/>
            </a:prstGeom>
          </p:spPr>
          <p:txBody>
            <a:bodyPr lIns="0" tIns="0" rIns="0" bIns="0" rtlCol="0" anchor="t">
              <a:spAutoFit/>
            </a:bodyPr>
            <a:lstStyle/>
            <a:p>
              <a:pPr marL="0" lvl="1" indent="0" algn="l">
                <a:lnSpc>
                  <a:spcPts val="2730"/>
                </a:lnSpc>
                <a:spcBef>
                  <a:spcPct val="0"/>
                </a:spcBef>
              </a:pPr>
              <a:r>
                <a:rPr lang="en-US" sz="2100" u="none">
                  <a:solidFill>
                    <a:srgbClr val="000000"/>
                  </a:solidFill>
                  <a:latin typeface="Muli Regular"/>
                </a:rPr>
                <a:t>Giới thiệu ngắn gọn về ý tưởng của ứng dụng</a:t>
              </a:r>
            </a:p>
          </p:txBody>
        </p:sp>
        <p:sp>
          <p:nvSpPr>
            <p:cNvPr id="11" name="TextBox 11"/>
            <p:cNvSpPr txBox="1"/>
            <p:nvPr/>
          </p:nvSpPr>
          <p:spPr>
            <a:xfrm>
              <a:off x="0" y="-19116"/>
              <a:ext cx="7447105" cy="581236"/>
            </a:xfrm>
            <a:prstGeom prst="rect">
              <a:avLst/>
            </a:prstGeom>
          </p:spPr>
          <p:txBody>
            <a:bodyPr lIns="0" tIns="0" rIns="0" bIns="0" rtlCol="0" anchor="t">
              <a:spAutoFit/>
            </a:bodyPr>
            <a:lstStyle/>
            <a:p>
              <a:pPr>
                <a:lnSpc>
                  <a:spcPts val="3640"/>
                </a:lnSpc>
              </a:pPr>
              <a:r>
                <a:rPr lang="en-US" sz="2800">
                  <a:solidFill>
                    <a:srgbClr val="000000"/>
                  </a:solidFill>
                  <a:latin typeface="Muli Bold"/>
                </a:rPr>
                <a:t>Tóm Tắt Ứng Dụng </a:t>
              </a:r>
            </a:p>
          </p:txBody>
        </p:sp>
      </p:grpSp>
      <p:grpSp>
        <p:nvGrpSpPr>
          <p:cNvPr id="12" name="Group 12"/>
          <p:cNvGrpSpPr/>
          <p:nvPr/>
        </p:nvGrpSpPr>
        <p:grpSpPr>
          <a:xfrm>
            <a:off x="12199158" y="4465499"/>
            <a:ext cx="5060142" cy="1356002"/>
            <a:chOff x="0" y="0"/>
            <a:chExt cx="6746856" cy="1808003"/>
          </a:xfrm>
        </p:grpSpPr>
        <p:sp>
          <p:nvSpPr>
            <p:cNvPr id="13" name="TextBox 13"/>
            <p:cNvSpPr txBox="1"/>
            <p:nvPr/>
          </p:nvSpPr>
          <p:spPr>
            <a:xfrm>
              <a:off x="0" y="910113"/>
              <a:ext cx="6746856" cy="897890"/>
            </a:xfrm>
            <a:prstGeom prst="rect">
              <a:avLst/>
            </a:prstGeom>
          </p:spPr>
          <p:txBody>
            <a:bodyPr lIns="0" tIns="0" rIns="0" bIns="0" rtlCol="0" anchor="t">
              <a:spAutoFit/>
            </a:bodyPr>
            <a:lstStyle/>
            <a:p>
              <a:pPr marL="0" lvl="1" indent="0" algn="l">
                <a:lnSpc>
                  <a:spcPts val="2730"/>
                </a:lnSpc>
                <a:spcBef>
                  <a:spcPct val="0"/>
                </a:spcBef>
              </a:pPr>
              <a:r>
                <a:rPr lang="en-US" sz="2100">
                  <a:solidFill>
                    <a:srgbClr val="000000"/>
                  </a:solidFill>
                  <a:latin typeface="Muli Regular"/>
                </a:rPr>
                <a:t>Xây dựng mô hình CNN cho bài toán nhận diện khẩu trang</a:t>
              </a:r>
            </a:p>
          </p:txBody>
        </p:sp>
        <p:sp>
          <p:nvSpPr>
            <p:cNvPr id="14" name="TextBox 14"/>
            <p:cNvSpPr txBox="1"/>
            <p:nvPr/>
          </p:nvSpPr>
          <p:spPr>
            <a:xfrm>
              <a:off x="0" y="-19116"/>
              <a:ext cx="6746856" cy="581236"/>
            </a:xfrm>
            <a:prstGeom prst="rect">
              <a:avLst/>
            </a:prstGeom>
          </p:spPr>
          <p:txBody>
            <a:bodyPr lIns="0" tIns="0" rIns="0" bIns="0" rtlCol="0" anchor="t">
              <a:spAutoFit/>
            </a:bodyPr>
            <a:lstStyle/>
            <a:p>
              <a:pPr>
                <a:lnSpc>
                  <a:spcPts val="3640"/>
                </a:lnSpc>
              </a:pPr>
              <a:r>
                <a:rPr lang="en-US" sz="2800">
                  <a:solidFill>
                    <a:srgbClr val="000000"/>
                  </a:solidFill>
                  <a:latin typeface="Muli Bold"/>
                </a:rPr>
                <a:t>Xây dựng Mô hình CNN</a:t>
              </a:r>
            </a:p>
          </p:txBody>
        </p:sp>
      </p:grpSp>
      <p:grpSp>
        <p:nvGrpSpPr>
          <p:cNvPr id="15" name="Group 15"/>
          <p:cNvGrpSpPr/>
          <p:nvPr/>
        </p:nvGrpSpPr>
        <p:grpSpPr>
          <a:xfrm>
            <a:off x="12199158" y="7206797"/>
            <a:ext cx="5060142" cy="1784619"/>
            <a:chOff x="0" y="0"/>
            <a:chExt cx="6746856" cy="2379492"/>
          </a:xfrm>
        </p:grpSpPr>
        <p:sp>
          <p:nvSpPr>
            <p:cNvPr id="16" name="TextBox 16"/>
            <p:cNvSpPr txBox="1"/>
            <p:nvPr/>
          </p:nvSpPr>
          <p:spPr>
            <a:xfrm>
              <a:off x="0" y="1481602"/>
              <a:ext cx="6746856" cy="897890"/>
            </a:xfrm>
            <a:prstGeom prst="rect">
              <a:avLst/>
            </a:prstGeom>
          </p:spPr>
          <p:txBody>
            <a:bodyPr lIns="0" tIns="0" rIns="0" bIns="0" rtlCol="0" anchor="t">
              <a:spAutoFit/>
            </a:bodyPr>
            <a:lstStyle/>
            <a:p>
              <a:pPr marL="0" lvl="1" indent="0">
                <a:lnSpc>
                  <a:spcPts val="2730"/>
                </a:lnSpc>
                <a:spcBef>
                  <a:spcPct val="0"/>
                </a:spcBef>
              </a:pPr>
              <a:r>
                <a:rPr lang="en-US" sz="2100" u="none">
                  <a:solidFill>
                    <a:srgbClr val="000000"/>
                  </a:solidFill>
                  <a:latin typeface="Muli Regular"/>
                </a:rPr>
                <a:t>Trình bày ngắn gọn về cách làm việc của LIME và kết quả thu được</a:t>
              </a:r>
            </a:p>
          </p:txBody>
        </p:sp>
        <p:sp>
          <p:nvSpPr>
            <p:cNvPr id="17" name="TextBox 17"/>
            <p:cNvSpPr txBox="1"/>
            <p:nvPr/>
          </p:nvSpPr>
          <p:spPr>
            <a:xfrm>
              <a:off x="0" y="-19116"/>
              <a:ext cx="6746856" cy="1190836"/>
            </a:xfrm>
            <a:prstGeom prst="rect">
              <a:avLst/>
            </a:prstGeom>
          </p:spPr>
          <p:txBody>
            <a:bodyPr lIns="0" tIns="0" rIns="0" bIns="0" rtlCol="0" anchor="t">
              <a:spAutoFit/>
            </a:bodyPr>
            <a:lstStyle/>
            <a:p>
              <a:pPr>
                <a:lnSpc>
                  <a:spcPts val="3640"/>
                </a:lnSpc>
              </a:pPr>
              <a:r>
                <a:rPr lang="en-US" sz="2800">
                  <a:solidFill>
                    <a:srgbClr val="000000"/>
                  </a:solidFill>
                  <a:latin typeface="Muli Bold"/>
                </a:rPr>
                <a:t>Dùng LIME để giải thích Mô hình CNN</a:t>
              </a:r>
            </a:p>
          </p:txBody>
        </p:sp>
      </p:grpSp>
      <p:sp>
        <p:nvSpPr>
          <p:cNvPr id="18" name="TextBox 18"/>
          <p:cNvSpPr txBox="1"/>
          <p:nvPr/>
        </p:nvSpPr>
        <p:spPr>
          <a:xfrm>
            <a:off x="1028700" y="2695575"/>
            <a:ext cx="5714864" cy="2447925"/>
          </a:xfrm>
          <a:prstGeom prst="rect">
            <a:avLst/>
          </a:prstGeom>
        </p:spPr>
        <p:txBody>
          <a:bodyPr lIns="0" tIns="0" rIns="0" bIns="0" rtlCol="0" anchor="t">
            <a:spAutoFit/>
          </a:bodyPr>
          <a:lstStyle/>
          <a:p>
            <a:pPr marL="0" lvl="0" indent="0">
              <a:lnSpc>
                <a:spcPts val="9600"/>
              </a:lnSpc>
              <a:spcBef>
                <a:spcPct val="0"/>
              </a:spcBef>
            </a:pPr>
            <a:endParaRPr/>
          </a:p>
          <a:p>
            <a:pPr marL="0" lvl="0" indent="0">
              <a:lnSpc>
                <a:spcPts val="9600"/>
              </a:lnSpc>
              <a:spcBef>
                <a:spcPct val="0"/>
              </a:spcBef>
            </a:pPr>
            <a:r>
              <a:rPr lang="en-US" sz="8000" u="none">
                <a:solidFill>
                  <a:srgbClr val="000000"/>
                </a:solidFill>
                <a:latin typeface="Muli Regular Bold"/>
              </a:rPr>
              <a:t>ỨNG DỤNG</a:t>
            </a:r>
          </a:p>
        </p:txBody>
      </p:sp>
      <p:pic>
        <p:nvPicPr>
          <p:cNvPr id="19" name="Picture 19"/>
          <p:cNvPicPr>
            <a:picLocks noChangeAspect="1"/>
          </p:cNvPicPr>
          <p:nvPr/>
        </p:nvPicPr>
        <p:blipFill>
          <a:blip r:embed="rId5"/>
          <a:srcRect/>
          <a:stretch>
            <a:fillRect/>
          </a:stretch>
        </p:blipFill>
        <p:spPr>
          <a:xfrm>
            <a:off x="4075764" y="8099107"/>
            <a:ext cx="3887136" cy="2095275"/>
          </a:xfrm>
          <a:prstGeom prst="rect">
            <a:avLst/>
          </a:prstGeom>
        </p:spPr>
      </p:pic>
      <p:sp>
        <p:nvSpPr>
          <p:cNvPr id="20" name="TextBox 20"/>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23.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46009">
            <a:off x="-3777897" y="-3377064"/>
            <a:ext cx="9979854" cy="7584689"/>
          </a:xfrm>
          <a:prstGeom prst="rect">
            <a:avLst/>
          </a:prstGeom>
        </p:spPr>
      </p:pic>
      <p:sp>
        <p:nvSpPr>
          <p:cNvPr id="3" name="TextBox 3"/>
          <p:cNvSpPr txBox="1"/>
          <p:nvPr/>
        </p:nvSpPr>
        <p:spPr>
          <a:xfrm>
            <a:off x="405242" y="8096250"/>
            <a:ext cx="8543767" cy="1162050"/>
          </a:xfrm>
          <a:prstGeom prst="rect">
            <a:avLst/>
          </a:prstGeom>
        </p:spPr>
        <p:txBody>
          <a:bodyPr lIns="0" tIns="0" rIns="0" bIns="0" rtlCol="0" anchor="t">
            <a:spAutoFit/>
          </a:bodyPr>
          <a:lstStyle/>
          <a:p>
            <a:pPr marL="0" lvl="0" indent="0">
              <a:lnSpc>
                <a:spcPts val="9120"/>
              </a:lnSpc>
              <a:spcBef>
                <a:spcPct val="0"/>
              </a:spcBef>
            </a:pPr>
            <a:r>
              <a:rPr lang="en-US" sz="7600">
                <a:solidFill>
                  <a:srgbClr val="000000"/>
                </a:solidFill>
                <a:latin typeface="Muli Regular"/>
              </a:rPr>
              <a:t>Tóm Tắt Ứng Dụng</a:t>
            </a:r>
          </a:p>
        </p:txBody>
      </p:sp>
      <p:sp>
        <p:nvSpPr>
          <p:cNvPr id="4" name="AutoShape 4"/>
          <p:cNvSpPr/>
          <p:nvPr/>
        </p:nvSpPr>
        <p:spPr>
          <a:xfrm>
            <a:off x="9144000" y="0"/>
            <a:ext cx="9144000" cy="10287000"/>
          </a:xfrm>
          <a:prstGeom prst="rect">
            <a:avLst/>
          </a:prstGeom>
          <a:solidFill>
            <a:srgbClr val="F4F4F4"/>
          </a:solidFill>
        </p:spPr>
      </p:sp>
      <p:grpSp>
        <p:nvGrpSpPr>
          <p:cNvPr id="5" name="Group 5"/>
          <p:cNvGrpSpPr/>
          <p:nvPr/>
        </p:nvGrpSpPr>
        <p:grpSpPr>
          <a:xfrm>
            <a:off x="10176909" y="1028700"/>
            <a:ext cx="7043059" cy="7412559"/>
            <a:chOff x="0" y="0"/>
            <a:chExt cx="9390745" cy="9883413"/>
          </a:xfrm>
        </p:grpSpPr>
        <p:sp>
          <p:nvSpPr>
            <p:cNvPr id="6" name="TextBox 6"/>
            <p:cNvSpPr txBox="1"/>
            <p:nvPr/>
          </p:nvSpPr>
          <p:spPr>
            <a:xfrm>
              <a:off x="4" y="-19050"/>
              <a:ext cx="9390736" cy="581236"/>
            </a:xfrm>
            <a:prstGeom prst="rect">
              <a:avLst/>
            </a:prstGeom>
          </p:spPr>
          <p:txBody>
            <a:bodyPr lIns="0" tIns="0" rIns="0" bIns="0" rtlCol="0" anchor="t">
              <a:spAutoFit/>
            </a:bodyPr>
            <a:lstStyle/>
            <a:p>
              <a:pPr algn="l">
                <a:lnSpc>
                  <a:spcPts val="3640"/>
                </a:lnSpc>
              </a:pPr>
              <a:r>
                <a:rPr lang="en-US" sz="2800">
                  <a:solidFill>
                    <a:srgbClr val="F24300"/>
                  </a:solidFill>
                  <a:latin typeface="Muli Regular Bold"/>
                </a:rPr>
                <a:t>Mục đích</a:t>
              </a:r>
            </a:p>
          </p:txBody>
        </p:sp>
        <p:sp>
          <p:nvSpPr>
            <p:cNvPr id="7" name="TextBox 7"/>
            <p:cNvSpPr txBox="1"/>
            <p:nvPr/>
          </p:nvSpPr>
          <p:spPr>
            <a:xfrm>
              <a:off x="4" y="1013509"/>
              <a:ext cx="9390736" cy="3291416"/>
            </a:xfrm>
            <a:prstGeom prst="rect">
              <a:avLst/>
            </a:prstGeom>
          </p:spPr>
          <p:txBody>
            <a:bodyPr lIns="0" tIns="0" rIns="0" bIns="0" rtlCol="0" anchor="t">
              <a:spAutoFit/>
            </a:bodyPr>
            <a:lstStyle/>
            <a:p>
              <a:pPr marL="539751" lvl="1" indent="-269876">
                <a:lnSpc>
                  <a:spcPts val="4000"/>
                </a:lnSpc>
                <a:buFont typeface="Arial"/>
                <a:buChar char="•"/>
              </a:pPr>
              <a:r>
                <a:rPr lang="en-US" sz="2500">
                  <a:solidFill>
                    <a:srgbClr val="000000"/>
                  </a:solidFill>
                  <a:latin typeface="Muli Regular"/>
                </a:rPr>
                <a:t>Tạo mô hình deep learning để nhận dạng người đeo khẩu trang qua ảnh</a:t>
              </a:r>
            </a:p>
            <a:p>
              <a:pPr marL="539751" lvl="1" indent="-269876">
                <a:lnSpc>
                  <a:spcPts val="4000"/>
                </a:lnSpc>
                <a:buFont typeface="Arial"/>
                <a:buChar char="•"/>
              </a:pPr>
              <a:r>
                <a:rPr lang="en-US" sz="2500">
                  <a:solidFill>
                    <a:srgbClr val="000000"/>
                  </a:solidFill>
                  <a:latin typeface="Muli Regular"/>
                </a:rPr>
                <a:t>Dùng thuật toán LIME để giải thích mô hình đó</a:t>
              </a:r>
            </a:p>
            <a:p>
              <a:pPr>
                <a:lnSpc>
                  <a:spcPts val="4000"/>
                </a:lnSpc>
              </a:pPr>
              <a:endParaRPr lang="en-US" sz="2500">
                <a:solidFill>
                  <a:srgbClr val="000000"/>
                </a:solidFill>
                <a:latin typeface="Muli Regular"/>
              </a:endParaRPr>
            </a:p>
          </p:txBody>
        </p:sp>
        <p:sp>
          <p:nvSpPr>
            <p:cNvPr id="8" name="TextBox 8"/>
            <p:cNvSpPr txBox="1"/>
            <p:nvPr/>
          </p:nvSpPr>
          <p:spPr>
            <a:xfrm>
              <a:off x="4" y="6232736"/>
              <a:ext cx="9390736" cy="581236"/>
            </a:xfrm>
            <a:prstGeom prst="rect">
              <a:avLst/>
            </a:prstGeom>
          </p:spPr>
          <p:txBody>
            <a:bodyPr lIns="0" tIns="0" rIns="0" bIns="0" rtlCol="0" anchor="t">
              <a:spAutoFit/>
            </a:bodyPr>
            <a:lstStyle/>
            <a:p>
              <a:pPr algn="l">
                <a:lnSpc>
                  <a:spcPts val="3640"/>
                </a:lnSpc>
              </a:pPr>
              <a:r>
                <a:rPr lang="en-US" sz="2800">
                  <a:solidFill>
                    <a:srgbClr val="F24300"/>
                  </a:solidFill>
                  <a:latin typeface="Muli Regular Bold"/>
                </a:rPr>
                <a:t>Mục tiêu</a:t>
              </a:r>
            </a:p>
          </p:txBody>
        </p:sp>
        <p:sp>
          <p:nvSpPr>
            <p:cNvPr id="9" name="TextBox 9"/>
            <p:cNvSpPr txBox="1"/>
            <p:nvPr/>
          </p:nvSpPr>
          <p:spPr>
            <a:xfrm>
              <a:off x="4" y="7265295"/>
              <a:ext cx="9390736" cy="2618316"/>
            </a:xfrm>
            <a:prstGeom prst="rect">
              <a:avLst/>
            </a:prstGeom>
          </p:spPr>
          <p:txBody>
            <a:bodyPr lIns="0" tIns="0" rIns="0" bIns="0" rtlCol="0" anchor="t">
              <a:spAutoFit/>
            </a:bodyPr>
            <a:lstStyle/>
            <a:p>
              <a:pPr marL="539751" lvl="1" indent="-269876" algn="l">
                <a:lnSpc>
                  <a:spcPts val="4000"/>
                </a:lnSpc>
                <a:buFont typeface="Arial"/>
                <a:buChar char="•"/>
              </a:pPr>
              <a:r>
                <a:rPr lang="en-US" sz="2500">
                  <a:solidFill>
                    <a:srgbClr val="000000"/>
                  </a:solidFill>
                  <a:latin typeface="Muli Regular"/>
                </a:rPr>
                <a:t>Xây dựng được mô hình có độ chính xác cao</a:t>
              </a:r>
            </a:p>
            <a:p>
              <a:pPr marL="539751" lvl="1" indent="-269876" algn="l">
                <a:lnSpc>
                  <a:spcPts val="4000"/>
                </a:lnSpc>
                <a:buFont typeface="Arial"/>
                <a:buChar char="•"/>
              </a:pPr>
              <a:r>
                <a:rPr lang="en-US" sz="2500">
                  <a:solidFill>
                    <a:srgbClr val="000000"/>
                  </a:solidFill>
                  <a:latin typeface="Muli Regular"/>
                </a:rPr>
                <a:t>Đưa ra được giải thích của mô hình đó bằng thuật LIME</a:t>
              </a:r>
            </a:p>
            <a:p>
              <a:pPr algn="l">
                <a:lnSpc>
                  <a:spcPts val="4000"/>
                </a:lnSpc>
              </a:pPr>
              <a:endParaRPr lang="en-US" sz="2500">
                <a:solidFill>
                  <a:srgbClr val="000000"/>
                </a:solidFill>
                <a:latin typeface="Muli Regular"/>
              </a:endParaRPr>
            </a:p>
          </p:txBody>
        </p:sp>
        <p:sp>
          <p:nvSpPr>
            <p:cNvPr id="10" name="AutoShape 10"/>
            <p:cNvSpPr/>
            <p:nvPr/>
          </p:nvSpPr>
          <p:spPr>
            <a:xfrm rot="2324">
              <a:off x="3" y="5266751"/>
              <a:ext cx="9390738" cy="0"/>
            </a:xfrm>
            <a:prstGeom prst="line">
              <a:avLst/>
            </a:prstGeom>
            <a:ln w="12700" cap="flat">
              <a:solidFill>
                <a:srgbClr val="000000"/>
              </a:solidFill>
              <a:prstDash val="solid"/>
              <a:headEnd type="none" w="sm" len="sm"/>
              <a:tailEnd type="none" w="sm" len="sm"/>
            </a:ln>
          </p:spPr>
        </p:sp>
      </p:grpSp>
      <p:sp>
        <p:nvSpPr>
          <p:cNvPr id="11" name="TextBox 11"/>
          <p:cNvSpPr txBox="1"/>
          <p:nvPr/>
        </p:nvSpPr>
        <p:spPr>
          <a:xfrm>
            <a:off x="15751092"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24.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376890">
            <a:off x="-4682606" y="6488043"/>
            <a:ext cx="11422613" cy="8328123"/>
          </a:xfrm>
          <a:prstGeom prst="rect">
            <a:avLst/>
          </a:prstGeom>
        </p:spPr>
      </p:pic>
      <p:sp>
        <p:nvSpPr>
          <p:cNvPr id="3" name="AutoShape 3"/>
          <p:cNvSpPr/>
          <p:nvPr/>
        </p:nvSpPr>
        <p:spPr>
          <a:xfrm>
            <a:off x="1028700" y="3133185"/>
            <a:ext cx="5029200" cy="4881017"/>
          </a:xfrm>
          <a:prstGeom prst="rect">
            <a:avLst/>
          </a:prstGeom>
          <a:solidFill>
            <a:srgbClr val="F4F4F4"/>
          </a:solidFill>
        </p:spPr>
      </p:sp>
      <p:sp>
        <p:nvSpPr>
          <p:cNvPr id="4" name="AutoShape 4"/>
          <p:cNvSpPr/>
          <p:nvPr/>
        </p:nvSpPr>
        <p:spPr>
          <a:xfrm>
            <a:off x="6629400" y="3133185"/>
            <a:ext cx="5029200" cy="4881017"/>
          </a:xfrm>
          <a:prstGeom prst="rect">
            <a:avLst/>
          </a:prstGeom>
          <a:solidFill>
            <a:srgbClr val="F4F4F4"/>
          </a:solidFill>
        </p:spPr>
      </p:sp>
      <p:grpSp>
        <p:nvGrpSpPr>
          <p:cNvPr id="5" name="Group 5"/>
          <p:cNvGrpSpPr/>
          <p:nvPr/>
        </p:nvGrpSpPr>
        <p:grpSpPr>
          <a:xfrm>
            <a:off x="7318675" y="3779829"/>
            <a:ext cx="1082132" cy="1082132"/>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4300"/>
            </a:solidFill>
          </p:spPr>
        </p:sp>
      </p:gr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601976" y="4097811"/>
            <a:ext cx="515530" cy="446167"/>
          </a:xfrm>
          <a:prstGeom prst="rect">
            <a:avLst/>
          </a:prstGeom>
        </p:spPr>
      </p:pic>
      <p:grpSp>
        <p:nvGrpSpPr>
          <p:cNvPr id="8" name="Group 8"/>
          <p:cNvGrpSpPr/>
          <p:nvPr/>
        </p:nvGrpSpPr>
        <p:grpSpPr>
          <a:xfrm>
            <a:off x="1682824" y="3779829"/>
            <a:ext cx="1082132" cy="108213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4300"/>
            </a:solidFill>
          </p:spPr>
        </p:sp>
      </p:grpSp>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929164" y="4102798"/>
            <a:ext cx="589451" cy="436194"/>
          </a:xfrm>
          <a:prstGeom prst="rect">
            <a:avLst/>
          </a:prstGeom>
        </p:spPr>
      </p:pic>
      <p:sp>
        <p:nvSpPr>
          <p:cNvPr id="11" name="AutoShape 11"/>
          <p:cNvSpPr/>
          <p:nvPr/>
        </p:nvSpPr>
        <p:spPr>
          <a:xfrm>
            <a:off x="12230100" y="3133185"/>
            <a:ext cx="5029200" cy="4881017"/>
          </a:xfrm>
          <a:prstGeom prst="rect">
            <a:avLst/>
          </a:prstGeom>
          <a:solidFill>
            <a:srgbClr val="F4F4F4"/>
          </a:solidFill>
        </p:spPr>
      </p:sp>
      <p:grpSp>
        <p:nvGrpSpPr>
          <p:cNvPr id="12" name="Group 12"/>
          <p:cNvGrpSpPr/>
          <p:nvPr/>
        </p:nvGrpSpPr>
        <p:grpSpPr>
          <a:xfrm>
            <a:off x="12954526" y="3779829"/>
            <a:ext cx="1082132" cy="108213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4300"/>
            </a:solidFill>
          </p:spPr>
        </p:sp>
      </p:grpSp>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245906" y="4076738"/>
            <a:ext cx="459015" cy="488313"/>
          </a:xfrm>
          <a:prstGeom prst="rect">
            <a:avLst/>
          </a:prstGeom>
        </p:spPr>
      </p:pic>
      <p:grpSp>
        <p:nvGrpSpPr>
          <p:cNvPr id="15" name="Group 15"/>
          <p:cNvGrpSpPr/>
          <p:nvPr/>
        </p:nvGrpSpPr>
        <p:grpSpPr>
          <a:xfrm>
            <a:off x="1466288" y="5573694"/>
            <a:ext cx="4162987" cy="1658775"/>
            <a:chOff x="0" y="0"/>
            <a:chExt cx="5550649" cy="2211699"/>
          </a:xfrm>
        </p:grpSpPr>
        <p:sp>
          <p:nvSpPr>
            <p:cNvPr id="16" name="TextBox 16"/>
            <p:cNvSpPr txBox="1"/>
            <p:nvPr/>
          </p:nvSpPr>
          <p:spPr>
            <a:xfrm>
              <a:off x="0" y="-19050"/>
              <a:ext cx="5550649" cy="511386"/>
            </a:xfrm>
            <a:prstGeom prst="rect">
              <a:avLst/>
            </a:prstGeom>
          </p:spPr>
          <p:txBody>
            <a:bodyPr lIns="0" tIns="0" rIns="0" bIns="0" rtlCol="0" anchor="t">
              <a:spAutoFit/>
            </a:bodyPr>
            <a:lstStyle/>
            <a:p>
              <a:pPr>
                <a:lnSpc>
                  <a:spcPts val="3152"/>
                </a:lnSpc>
              </a:pPr>
              <a:r>
                <a:rPr lang="en-US" sz="2425">
                  <a:solidFill>
                    <a:srgbClr val="000000"/>
                  </a:solidFill>
                  <a:latin typeface="Muli Bold"/>
                </a:rPr>
                <a:t>CNN?</a:t>
              </a:r>
            </a:p>
          </p:txBody>
        </p:sp>
        <p:sp>
          <p:nvSpPr>
            <p:cNvPr id="17" name="TextBox 17"/>
            <p:cNvSpPr txBox="1"/>
            <p:nvPr/>
          </p:nvSpPr>
          <p:spPr>
            <a:xfrm>
              <a:off x="0" y="1017397"/>
              <a:ext cx="5550649" cy="1072515"/>
            </a:xfrm>
            <a:prstGeom prst="rect">
              <a:avLst/>
            </a:prstGeom>
          </p:spPr>
          <p:txBody>
            <a:bodyPr lIns="0" tIns="0" rIns="0" bIns="0" rtlCol="0" anchor="t">
              <a:spAutoFit/>
            </a:bodyPr>
            <a:lstStyle/>
            <a:p>
              <a:pPr>
                <a:lnSpc>
                  <a:spcPts val="3300"/>
                </a:lnSpc>
              </a:pPr>
              <a:r>
                <a:rPr lang="en-US" sz="2200">
                  <a:solidFill>
                    <a:srgbClr val="000000"/>
                  </a:solidFill>
                  <a:latin typeface="Muli Regular"/>
                </a:rPr>
                <a:t>CNN là một trong những mô hình Deep Learning tiên tiến.</a:t>
              </a:r>
            </a:p>
          </p:txBody>
        </p:sp>
      </p:grpSp>
      <p:sp>
        <p:nvSpPr>
          <p:cNvPr id="18" name="TextBox 18"/>
          <p:cNvSpPr txBox="1"/>
          <p:nvPr/>
        </p:nvSpPr>
        <p:spPr>
          <a:xfrm>
            <a:off x="6629400" y="1009609"/>
            <a:ext cx="10629900" cy="1295400"/>
          </a:xfrm>
          <a:prstGeom prst="rect">
            <a:avLst/>
          </a:prstGeom>
        </p:spPr>
        <p:txBody>
          <a:bodyPr lIns="0" tIns="0" rIns="0" bIns="0" rtlCol="0" anchor="t">
            <a:spAutoFit/>
          </a:bodyPr>
          <a:lstStyle/>
          <a:p>
            <a:pPr marL="0" lvl="0" indent="0" algn="r">
              <a:lnSpc>
                <a:spcPts val="10200"/>
              </a:lnSpc>
              <a:spcBef>
                <a:spcPct val="0"/>
              </a:spcBef>
            </a:pPr>
            <a:r>
              <a:rPr lang="en-US" sz="8500">
                <a:solidFill>
                  <a:srgbClr val="000000"/>
                </a:solidFill>
                <a:latin typeface="Muli Regular"/>
              </a:rPr>
              <a:t>Mô hình CNN</a:t>
            </a:r>
          </a:p>
        </p:txBody>
      </p:sp>
      <p:grpSp>
        <p:nvGrpSpPr>
          <p:cNvPr id="19" name="Group 19"/>
          <p:cNvGrpSpPr/>
          <p:nvPr/>
        </p:nvGrpSpPr>
        <p:grpSpPr>
          <a:xfrm>
            <a:off x="7062507" y="5573694"/>
            <a:ext cx="4162987" cy="2077875"/>
            <a:chOff x="0" y="0"/>
            <a:chExt cx="5550649" cy="2770499"/>
          </a:xfrm>
        </p:grpSpPr>
        <p:sp>
          <p:nvSpPr>
            <p:cNvPr id="20" name="TextBox 20"/>
            <p:cNvSpPr txBox="1"/>
            <p:nvPr/>
          </p:nvSpPr>
          <p:spPr>
            <a:xfrm>
              <a:off x="0" y="-19050"/>
              <a:ext cx="5550649" cy="511386"/>
            </a:xfrm>
            <a:prstGeom prst="rect">
              <a:avLst/>
            </a:prstGeom>
          </p:spPr>
          <p:txBody>
            <a:bodyPr lIns="0" tIns="0" rIns="0" bIns="0" rtlCol="0" anchor="t">
              <a:spAutoFit/>
            </a:bodyPr>
            <a:lstStyle/>
            <a:p>
              <a:pPr>
                <a:lnSpc>
                  <a:spcPts val="3152"/>
                </a:lnSpc>
              </a:pPr>
              <a:r>
                <a:rPr lang="en-US" sz="2425">
                  <a:solidFill>
                    <a:srgbClr val="000000"/>
                  </a:solidFill>
                  <a:latin typeface="Muli Bold"/>
                </a:rPr>
                <a:t>Ứng dụng</a:t>
              </a:r>
            </a:p>
          </p:txBody>
        </p:sp>
        <p:sp>
          <p:nvSpPr>
            <p:cNvPr id="21" name="TextBox 21"/>
            <p:cNvSpPr txBox="1"/>
            <p:nvPr/>
          </p:nvSpPr>
          <p:spPr>
            <a:xfrm>
              <a:off x="0" y="1017397"/>
              <a:ext cx="5550649" cy="1631315"/>
            </a:xfrm>
            <a:prstGeom prst="rect">
              <a:avLst/>
            </a:prstGeom>
          </p:spPr>
          <p:txBody>
            <a:bodyPr lIns="0" tIns="0" rIns="0" bIns="0" rtlCol="0" anchor="t">
              <a:spAutoFit/>
            </a:bodyPr>
            <a:lstStyle/>
            <a:p>
              <a:pPr>
                <a:lnSpc>
                  <a:spcPts val="3300"/>
                </a:lnSpc>
              </a:pPr>
              <a:r>
                <a:rPr lang="en-US" sz="2200">
                  <a:solidFill>
                    <a:srgbClr val="000000"/>
                  </a:solidFill>
                  <a:latin typeface="Muli Regular"/>
                </a:rPr>
                <a:t>CNN được sử dụng nhiều trong các bài toán nhận dạng các object trong ảnh.</a:t>
              </a:r>
            </a:p>
          </p:txBody>
        </p:sp>
      </p:grpSp>
      <p:grpSp>
        <p:nvGrpSpPr>
          <p:cNvPr id="22" name="Group 22"/>
          <p:cNvGrpSpPr/>
          <p:nvPr/>
        </p:nvGrpSpPr>
        <p:grpSpPr>
          <a:xfrm>
            <a:off x="12663207" y="5573694"/>
            <a:ext cx="4162987" cy="1658775"/>
            <a:chOff x="0" y="0"/>
            <a:chExt cx="5550649" cy="2211699"/>
          </a:xfrm>
        </p:grpSpPr>
        <p:sp>
          <p:nvSpPr>
            <p:cNvPr id="23" name="TextBox 23"/>
            <p:cNvSpPr txBox="1"/>
            <p:nvPr/>
          </p:nvSpPr>
          <p:spPr>
            <a:xfrm>
              <a:off x="0" y="-19050"/>
              <a:ext cx="5550649" cy="511386"/>
            </a:xfrm>
            <a:prstGeom prst="rect">
              <a:avLst/>
            </a:prstGeom>
          </p:spPr>
          <p:txBody>
            <a:bodyPr lIns="0" tIns="0" rIns="0" bIns="0" rtlCol="0" anchor="t">
              <a:spAutoFit/>
            </a:bodyPr>
            <a:lstStyle/>
            <a:p>
              <a:pPr>
                <a:lnSpc>
                  <a:spcPts val="3152"/>
                </a:lnSpc>
              </a:pPr>
              <a:r>
                <a:rPr lang="en-US" sz="2425">
                  <a:solidFill>
                    <a:srgbClr val="000000"/>
                  </a:solidFill>
                  <a:latin typeface="Muli Bold"/>
                </a:rPr>
                <a:t>Bài toán </a:t>
              </a:r>
            </a:p>
          </p:txBody>
        </p:sp>
        <p:sp>
          <p:nvSpPr>
            <p:cNvPr id="24" name="TextBox 24"/>
            <p:cNvSpPr txBox="1"/>
            <p:nvPr/>
          </p:nvSpPr>
          <p:spPr>
            <a:xfrm>
              <a:off x="0" y="1017397"/>
              <a:ext cx="5550649" cy="1072515"/>
            </a:xfrm>
            <a:prstGeom prst="rect">
              <a:avLst/>
            </a:prstGeom>
          </p:spPr>
          <p:txBody>
            <a:bodyPr lIns="0" tIns="0" rIns="0" bIns="0" rtlCol="0" anchor="t">
              <a:spAutoFit/>
            </a:bodyPr>
            <a:lstStyle/>
            <a:p>
              <a:pPr>
                <a:lnSpc>
                  <a:spcPts val="3300"/>
                </a:lnSpc>
              </a:pPr>
              <a:r>
                <a:rPr lang="en-US" sz="2200">
                  <a:solidFill>
                    <a:srgbClr val="000000"/>
                  </a:solidFill>
                  <a:latin typeface="Muli Regular"/>
                </a:rPr>
                <a:t>Nhận diện người đeo khẩu trang qua ảnh</a:t>
              </a:r>
            </a:p>
          </p:txBody>
        </p:sp>
      </p:grpSp>
      <p:sp>
        <p:nvSpPr>
          <p:cNvPr id="25" name="TextBox 25"/>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25.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926923"/>
            <a:ext cx="8115300" cy="2336888"/>
          </a:xfrm>
          <a:prstGeom prst="rect">
            <a:avLst/>
          </a:prstGeom>
          <a:solidFill>
            <a:srgbClr val="F4F4F4"/>
          </a:solidFill>
        </p:spPr>
      </p:sp>
      <p:sp>
        <p:nvSpPr>
          <p:cNvPr id="3" name="TextBox 3"/>
          <p:cNvSpPr txBox="1"/>
          <p:nvPr/>
        </p:nvSpPr>
        <p:spPr>
          <a:xfrm>
            <a:off x="1028700" y="6867492"/>
            <a:ext cx="6705600" cy="1209675"/>
          </a:xfrm>
          <a:prstGeom prst="rect">
            <a:avLst/>
          </a:prstGeom>
        </p:spPr>
        <p:txBody>
          <a:bodyPr lIns="0" tIns="0" rIns="0" bIns="0" rtlCol="0" anchor="t">
            <a:spAutoFit/>
          </a:bodyPr>
          <a:lstStyle/>
          <a:p>
            <a:pPr marL="0" lvl="0" indent="0">
              <a:lnSpc>
                <a:spcPts val="9599"/>
              </a:lnSpc>
              <a:spcBef>
                <a:spcPct val="0"/>
              </a:spcBef>
            </a:pPr>
            <a:r>
              <a:rPr lang="en-US" sz="7999">
                <a:solidFill>
                  <a:srgbClr val="000000"/>
                </a:solidFill>
                <a:latin typeface="Muli Regular"/>
              </a:rPr>
              <a:t>DATA</a:t>
            </a:r>
          </a:p>
        </p:txBody>
      </p:sp>
      <p:grpSp>
        <p:nvGrpSpPr>
          <p:cNvPr id="4" name="Group 4"/>
          <p:cNvGrpSpPr/>
          <p:nvPr/>
        </p:nvGrpSpPr>
        <p:grpSpPr>
          <a:xfrm>
            <a:off x="9858591" y="1421663"/>
            <a:ext cx="1347408" cy="1347408"/>
            <a:chOff x="0" y="0"/>
            <a:chExt cx="1796544" cy="1796544"/>
          </a:xfrm>
        </p:grpSpPr>
        <p:grpSp>
          <p:nvGrpSpPr>
            <p:cNvPr id="5" name="Group 5"/>
            <p:cNvGrpSpPr>
              <a:grpSpLocks noChangeAspect="1"/>
            </p:cNvGrpSpPr>
            <p:nvPr/>
          </p:nvGrpSpPr>
          <p:grpSpPr>
            <a:xfrm>
              <a:off x="0" y="0"/>
              <a:ext cx="1796544" cy="1796544"/>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000000"/>
              </a:solidFill>
            </p:spPr>
          </p:sp>
          <p:sp>
            <p:nvSpPr>
              <p:cNvPr id="7" name="Freeform 7"/>
              <p:cNvSpPr/>
              <p:nvPr/>
            </p:nvSpPr>
            <p:spPr>
              <a:xfrm>
                <a:off x="157091" y="0"/>
                <a:ext cx="2468466" cy="2673147"/>
              </a:xfrm>
              <a:custGeom>
                <a:avLst/>
                <a:gdLst/>
                <a:ahLst/>
                <a:cxnLst/>
                <a:rect l="l" t="t" r="r" b="b"/>
                <a:pathLst>
                  <a:path w="2468466" h="2673147">
                    <a:moveTo>
                      <a:pt x="1112909" y="0"/>
                    </a:moveTo>
                    <a:cubicBezTo>
                      <a:pt x="1732581" y="0"/>
                      <a:pt x="2261782" y="447210"/>
                      <a:pt x="2365124" y="1058204"/>
                    </a:cubicBezTo>
                    <a:cubicBezTo>
                      <a:pt x="2468466" y="1669198"/>
                      <a:pt x="2115773" y="2265568"/>
                      <a:pt x="1530570" y="2469358"/>
                    </a:cubicBezTo>
                    <a:cubicBezTo>
                      <a:pt x="945366" y="2673147"/>
                      <a:pt x="298529" y="2424850"/>
                      <a:pt x="0" y="1881827"/>
                    </a:cubicBezTo>
                    <a:lnTo>
                      <a:pt x="445163" y="1637096"/>
                    </a:lnTo>
                    <a:cubicBezTo>
                      <a:pt x="624281" y="1962910"/>
                      <a:pt x="1012383" y="2111889"/>
                      <a:pt x="1363505" y="1989615"/>
                    </a:cubicBezTo>
                    <a:cubicBezTo>
                      <a:pt x="1714628" y="1867341"/>
                      <a:pt x="1926243" y="1509519"/>
                      <a:pt x="1864238" y="1142922"/>
                    </a:cubicBezTo>
                    <a:cubicBezTo>
                      <a:pt x="1802233" y="776326"/>
                      <a:pt x="1484712" y="508000"/>
                      <a:pt x="1112909" y="508000"/>
                    </a:cubicBezTo>
                    <a:close/>
                  </a:path>
                </a:pathLst>
              </a:custGeom>
              <a:solidFill>
                <a:srgbClr val="F24300"/>
              </a:solidFill>
            </p:spPr>
          </p:sp>
        </p:grpSp>
      </p:grpSp>
      <p:grpSp>
        <p:nvGrpSpPr>
          <p:cNvPr id="8" name="Group 8"/>
          <p:cNvGrpSpPr/>
          <p:nvPr/>
        </p:nvGrpSpPr>
        <p:grpSpPr>
          <a:xfrm>
            <a:off x="11706441" y="1642844"/>
            <a:ext cx="4940012" cy="869470"/>
            <a:chOff x="0" y="0"/>
            <a:chExt cx="6586683" cy="1159293"/>
          </a:xfrm>
        </p:grpSpPr>
        <p:sp>
          <p:nvSpPr>
            <p:cNvPr id="9" name="TextBox 9"/>
            <p:cNvSpPr txBox="1"/>
            <p:nvPr/>
          </p:nvSpPr>
          <p:spPr>
            <a:xfrm>
              <a:off x="0" y="-19050"/>
              <a:ext cx="6586683" cy="581236"/>
            </a:xfrm>
            <a:prstGeom prst="rect">
              <a:avLst/>
            </a:prstGeom>
          </p:spPr>
          <p:txBody>
            <a:bodyPr lIns="0" tIns="0" rIns="0" bIns="0" rtlCol="0" anchor="t">
              <a:spAutoFit/>
            </a:bodyPr>
            <a:lstStyle/>
            <a:p>
              <a:pPr>
                <a:lnSpc>
                  <a:spcPts val="3640"/>
                </a:lnSpc>
              </a:pPr>
              <a:r>
                <a:rPr lang="en-US" sz="2800">
                  <a:solidFill>
                    <a:srgbClr val="000000"/>
                  </a:solidFill>
                  <a:latin typeface="Muli Regular"/>
                </a:rPr>
                <a:t>Nguồn Gốc</a:t>
              </a:r>
            </a:p>
          </p:txBody>
        </p:sp>
        <p:sp>
          <p:nvSpPr>
            <p:cNvPr id="10" name="TextBox 10"/>
            <p:cNvSpPr txBox="1"/>
            <p:nvPr/>
          </p:nvSpPr>
          <p:spPr>
            <a:xfrm>
              <a:off x="0" y="636542"/>
              <a:ext cx="6586683" cy="522817"/>
            </a:xfrm>
            <a:prstGeom prst="rect">
              <a:avLst/>
            </a:prstGeom>
          </p:spPr>
          <p:txBody>
            <a:bodyPr lIns="0" tIns="0" rIns="0" bIns="0" rtlCol="0" anchor="t">
              <a:spAutoFit/>
            </a:bodyPr>
            <a:lstStyle/>
            <a:p>
              <a:pPr>
                <a:lnSpc>
                  <a:spcPts val="3250"/>
                </a:lnSpc>
              </a:pPr>
              <a:r>
                <a:rPr lang="en-US" sz="2500">
                  <a:solidFill>
                    <a:srgbClr val="000000"/>
                  </a:solidFill>
                  <a:latin typeface="Muli Regular"/>
                </a:rPr>
                <a:t>www.Kaggle.com</a:t>
              </a:r>
            </a:p>
          </p:txBody>
        </p:sp>
      </p:grpSp>
      <p:sp>
        <p:nvSpPr>
          <p:cNvPr id="11" name="AutoShape 11"/>
          <p:cNvSpPr/>
          <p:nvPr/>
        </p:nvSpPr>
        <p:spPr>
          <a:xfrm>
            <a:off x="9144000" y="3975056"/>
            <a:ext cx="8115300" cy="2336888"/>
          </a:xfrm>
          <a:prstGeom prst="rect">
            <a:avLst/>
          </a:prstGeom>
          <a:solidFill>
            <a:srgbClr val="F4F4F4"/>
          </a:solidFill>
        </p:spPr>
      </p:sp>
      <p:grpSp>
        <p:nvGrpSpPr>
          <p:cNvPr id="12" name="Group 12"/>
          <p:cNvGrpSpPr/>
          <p:nvPr/>
        </p:nvGrpSpPr>
        <p:grpSpPr>
          <a:xfrm>
            <a:off x="9858591" y="4469796"/>
            <a:ext cx="1347408" cy="1347408"/>
            <a:chOff x="0" y="0"/>
            <a:chExt cx="1796544" cy="1796544"/>
          </a:xfrm>
        </p:grpSpPr>
        <p:grpSp>
          <p:nvGrpSpPr>
            <p:cNvPr id="13" name="Group 13"/>
            <p:cNvGrpSpPr>
              <a:grpSpLocks noChangeAspect="1"/>
            </p:cNvGrpSpPr>
            <p:nvPr/>
          </p:nvGrpSpPr>
          <p:grpSpPr>
            <a:xfrm>
              <a:off x="0" y="0"/>
              <a:ext cx="1796544" cy="1796544"/>
              <a:chOff x="0" y="0"/>
              <a:chExt cx="2540000" cy="2540000"/>
            </a:xfrm>
          </p:grpSpPr>
          <p:sp>
            <p:nvSpPr>
              <p:cNvPr id="14" name="Freeform 1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000000"/>
              </a:solidFill>
            </p:spPr>
          </p:sp>
          <p:sp>
            <p:nvSpPr>
              <p:cNvPr id="15" name="Freeform 15"/>
              <p:cNvSpPr/>
              <p:nvPr/>
            </p:nvSpPr>
            <p:spPr>
              <a:xfrm>
                <a:off x="157091" y="0"/>
                <a:ext cx="2468466" cy="2673147"/>
              </a:xfrm>
              <a:custGeom>
                <a:avLst/>
                <a:gdLst/>
                <a:ahLst/>
                <a:cxnLst/>
                <a:rect l="l" t="t" r="r" b="b"/>
                <a:pathLst>
                  <a:path w="2468466" h="2673147">
                    <a:moveTo>
                      <a:pt x="1112909" y="0"/>
                    </a:moveTo>
                    <a:cubicBezTo>
                      <a:pt x="1732581" y="0"/>
                      <a:pt x="2261782" y="447210"/>
                      <a:pt x="2365124" y="1058204"/>
                    </a:cubicBezTo>
                    <a:cubicBezTo>
                      <a:pt x="2468466" y="1669198"/>
                      <a:pt x="2115773" y="2265568"/>
                      <a:pt x="1530570" y="2469358"/>
                    </a:cubicBezTo>
                    <a:cubicBezTo>
                      <a:pt x="945366" y="2673147"/>
                      <a:pt x="298529" y="2424850"/>
                      <a:pt x="0" y="1881827"/>
                    </a:cubicBezTo>
                    <a:lnTo>
                      <a:pt x="445163" y="1637096"/>
                    </a:lnTo>
                    <a:cubicBezTo>
                      <a:pt x="624281" y="1962910"/>
                      <a:pt x="1012383" y="2111889"/>
                      <a:pt x="1363505" y="1989615"/>
                    </a:cubicBezTo>
                    <a:cubicBezTo>
                      <a:pt x="1714628" y="1867341"/>
                      <a:pt x="1926243" y="1509519"/>
                      <a:pt x="1864238" y="1142922"/>
                    </a:cubicBezTo>
                    <a:cubicBezTo>
                      <a:pt x="1802233" y="776326"/>
                      <a:pt x="1484712" y="508000"/>
                      <a:pt x="1112909" y="508000"/>
                    </a:cubicBezTo>
                    <a:close/>
                  </a:path>
                </a:pathLst>
              </a:custGeom>
              <a:solidFill>
                <a:srgbClr val="F24300"/>
              </a:solidFill>
            </p:spPr>
          </p:sp>
        </p:grpSp>
      </p:grpSp>
      <p:grpSp>
        <p:nvGrpSpPr>
          <p:cNvPr id="16" name="Group 16"/>
          <p:cNvGrpSpPr/>
          <p:nvPr/>
        </p:nvGrpSpPr>
        <p:grpSpPr>
          <a:xfrm>
            <a:off x="11706441" y="4690977"/>
            <a:ext cx="4940012" cy="1688620"/>
            <a:chOff x="0" y="0"/>
            <a:chExt cx="6586683" cy="2251493"/>
          </a:xfrm>
        </p:grpSpPr>
        <p:sp>
          <p:nvSpPr>
            <p:cNvPr id="17" name="TextBox 17"/>
            <p:cNvSpPr txBox="1"/>
            <p:nvPr/>
          </p:nvSpPr>
          <p:spPr>
            <a:xfrm>
              <a:off x="0" y="-19050"/>
              <a:ext cx="6586683" cy="581236"/>
            </a:xfrm>
            <a:prstGeom prst="rect">
              <a:avLst/>
            </a:prstGeom>
          </p:spPr>
          <p:txBody>
            <a:bodyPr lIns="0" tIns="0" rIns="0" bIns="0" rtlCol="0" anchor="t">
              <a:spAutoFit/>
            </a:bodyPr>
            <a:lstStyle/>
            <a:p>
              <a:pPr>
                <a:lnSpc>
                  <a:spcPts val="3640"/>
                </a:lnSpc>
              </a:pPr>
              <a:r>
                <a:rPr lang="en-US" sz="2800">
                  <a:solidFill>
                    <a:srgbClr val="000000"/>
                  </a:solidFill>
                  <a:latin typeface="Muli Regular"/>
                </a:rPr>
                <a:t>Số lượng </a:t>
              </a:r>
            </a:p>
          </p:txBody>
        </p:sp>
        <p:sp>
          <p:nvSpPr>
            <p:cNvPr id="18" name="TextBox 18"/>
            <p:cNvSpPr txBox="1"/>
            <p:nvPr/>
          </p:nvSpPr>
          <p:spPr>
            <a:xfrm>
              <a:off x="0" y="636542"/>
              <a:ext cx="6586683" cy="1615017"/>
            </a:xfrm>
            <a:prstGeom prst="rect">
              <a:avLst/>
            </a:prstGeom>
          </p:spPr>
          <p:txBody>
            <a:bodyPr lIns="0" tIns="0" rIns="0" bIns="0" rtlCol="0" anchor="t">
              <a:spAutoFit/>
            </a:bodyPr>
            <a:lstStyle/>
            <a:p>
              <a:pPr>
                <a:lnSpc>
                  <a:spcPts val="3250"/>
                </a:lnSpc>
              </a:pPr>
              <a:r>
                <a:rPr lang="en-US" sz="2500">
                  <a:solidFill>
                    <a:srgbClr val="000000"/>
                  </a:solidFill>
                  <a:latin typeface="Muli Regular"/>
                </a:rPr>
                <a:t>12k images </a:t>
              </a:r>
            </a:p>
            <a:p>
              <a:pPr>
                <a:lnSpc>
                  <a:spcPts val="3250"/>
                </a:lnSpc>
              </a:pPr>
              <a:r>
                <a:rPr lang="en-US" sz="2500">
                  <a:solidFill>
                    <a:srgbClr val="000000"/>
                  </a:solidFill>
                  <a:latin typeface="Muli Regular"/>
                </a:rPr>
                <a:t>2 loại ảnh có đeo khẩu trang và không đeo khẩu trang</a:t>
              </a:r>
            </a:p>
          </p:txBody>
        </p:sp>
      </p:grpSp>
      <p:sp>
        <p:nvSpPr>
          <p:cNvPr id="19" name="AutoShape 19"/>
          <p:cNvSpPr/>
          <p:nvPr/>
        </p:nvSpPr>
        <p:spPr>
          <a:xfrm>
            <a:off x="9144000" y="7023188"/>
            <a:ext cx="8115300" cy="2336888"/>
          </a:xfrm>
          <a:prstGeom prst="rect">
            <a:avLst/>
          </a:prstGeom>
          <a:solidFill>
            <a:srgbClr val="F4F4F4"/>
          </a:solidFill>
        </p:spPr>
      </p:sp>
      <p:grpSp>
        <p:nvGrpSpPr>
          <p:cNvPr id="20" name="Group 20"/>
          <p:cNvGrpSpPr/>
          <p:nvPr/>
        </p:nvGrpSpPr>
        <p:grpSpPr>
          <a:xfrm>
            <a:off x="9858591" y="7517928"/>
            <a:ext cx="1347408" cy="1347408"/>
            <a:chOff x="0" y="0"/>
            <a:chExt cx="1796544" cy="1796544"/>
          </a:xfrm>
        </p:grpSpPr>
        <p:grpSp>
          <p:nvGrpSpPr>
            <p:cNvPr id="21" name="Group 21"/>
            <p:cNvGrpSpPr>
              <a:grpSpLocks noChangeAspect="1"/>
            </p:cNvGrpSpPr>
            <p:nvPr/>
          </p:nvGrpSpPr>
          <p:grpSpPr>
            <a:xfrm>
              <a:off x="0" y="0"/>
              <a:ext cx="1796544" cy="1796544"/>
              <a:chOff x="0" y="0"/>
              <a:chExt cx="2540000" cy="2540000"/>
            </a:xfrm>
          </p:grpSpPr>
          <p:sp>
            <p:nvSpPr>
              <p:cNvPr id="22" name="Freeform 22"/>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000000"/>
              </a:solidFill>
            </p:spPr>
          </p:sp>
          <p:sp>
            <p:nvSpPr>
              <p:cNvPr id="23" name="Freeform 23"/>
              <p:cNvSpPr/>
              <p:nvPr/>
            </p:nvSpPr>
            <p:spPr>
              <a:xfrm>
                <a:off x="157091" y="0"/>
                <a:ext cx="2468466" cy="2673147"/>
              </a:xfrm>
              <a:custGeom>
                <a:avLst/>
                <a:gdLst/>
                <a:ahLst/>
                <a:cxnLst/>
                <a:rect l="l" t="t" r="r" b="b"/>
                <a:pathLst>
                  <a:path w="2468466" h="2673147">
                    <a:moveTo>
                      <a:pt x="1112909" y="0"/>
                    </a:moveTo>
                    <a:cubicBezTo>
                      <a:pt x="1732581" y="0"/>
                      <a:pt x="2261782" y="447210"/>
                      <a:pt x="2365124" y="1058204"/>
                    </a:cubicBezTo>
                    <a:cubicBezTo>
                      <a:pt x="2468466" y="1669198"/>
                      <a:pt x="2115773" y="2265568"/>
                      <a:pt x="1530570" y="2469358"/>
                    </a:cubicBezTo>
                    <a:cubicBezTo>
                      <a:pt x="945366" y="2673147"/>
                      <a:pt x="298529" y="2424850"/>
                      <a:pt x="0" y="1881827"/>
                    </a:cubicBezTo>
                    <a:lnTo>
                      <a:pt x="445163" y="1637096"/>
                    </a:lnTo>
                    <a:cubicBezTo>
                      <a:pt x="624281" y="1962910"/>
                      <a:pt x="1012383" y="2111889"/>
                      <a:pt x="1363505" y="1989615"/>
                    </a:cubicBezTo>
                    <a:cubicBezTo>
                      <a:pt x="1714628" y="1867341"/>
                      <a:pt x="1926243" y="1509519"/>
                      <a:pt x="1864238" y="1142922"/>
                    </a:cubicBezTo>
                    <a:cubicBezTo>
                      <a:pt x="1802233" y="776326"/>
                      <a:pt x="1484712" y="508000"/>
                      <a:pt x="1112909" y="508000"/>
                    </a:cubicBezTo>
                    <a:close/>
                  </a:path>
                </a:pathLst>
              </a:custGeom>
              <a:solidFill>
                <a:srgbClr val="F24300"/>
              </a:solidFill>
            </p:spPr>
          </p:sp>
        </p:grpSp>
      </p:grpSp>
      <p:grpSp>
        <p:nvGrpSpPr>
          <p:cNvPr id="24" name="Group 24"/>
          <p:cNvGrpSpPr/>
          <p:nvPr/>
        </p:nvGrpSpPr>
        <p:grpSpPr>
          <a:xfrm>
            <a:off x="11706441" y="7739109"/>
            <a:ext cx="4940012" cy="1688620"/>
            <a:chOff x="0" y="0"/>
            <a:chExt cx="6586683" cy="2251493"/>
          </a:xfrm>
        </p:grpSpPr>
        <p:sp>
          <p:nvSpPr>
            <p:cNvPr id="25" name="TextBox 25"/>
            <p:cNvSpPr txBox="1"/>
            <p:nvPr/>
          </p:nvSpPr>
          <p:spPr>
            <a:xfrm>
              <a:off x="0" y="-19050"/>
              <a:ext cx="6586683" cy="581236"/>
            </a:xfrm>
            <a:prstGeom prst="rect">
              <a:avLst/>
            </a:prstGeom>
          </p:spPr>
          <p:txBody>
            <a:bodyPr lIns="0" tIns="0" rIns="0" bIns="0" rtlCol="0" anchor="t">
              <a:spAutoFit/>
            </a:bodyPr>
            <a:lstStyle/>
            <a:p>
              <a:pPr>
                <a:lnSpc>
                  <a:spcPts val="3640"/>
                </a:lnSpc>
              </a:pPr>
              <a:r>
                <a:rPr lang="en-US" sz="2800">
                  <a:solidFill>
                    <a:srgbClr val="000000"/>
                  </a:solidFill>
                  <a:latin typeface="Muli Regular"/>
                </a:rPr>
                <a:t>Chia 3 tập dữ liệu</a:t>
              </a:r>
            </a:p>
          </p:txBody>
        </p:sp>
        <p:sp>
          <p:nvSpPr>
            <p:cNvPr id="26" name="TextBox 26"/>
            <p:cNvSpPr txBox="1"/>
            <p:nvPr/>
          </p:nvSpPr>
          <p:spPr>
            <a:xfrm>
              <a:off x="0" y="636542"/>
              <a:ext cx="6586683" cy="1615017"/>
            </a:xfrm>
            <a:prstGeom prst="rect">
              <a:avLst/>
            </a:prstGeom>
          </p:spPr>
          <p:txBody>
            <a:bodyPr lIns="0" tIns="0" rIns="0" bIns="0" rtlCol="0" anchor="t">
              <a:spAutoFit/>
            </a:bodyPr>
            <a:lstStyle/>
            <a:p>
              <a:pPr>
                <a:lnSpc>
                  <a:spcPts val="3250"/>
                </a:lnSpc>
              </a:pPr>
              <a:r>
                <a:rPr lang="en-US" sz="2500">
                  <a:solidFill>
                    <a:srgbClr val="000000"/>
                  </a:solidFill>
                  <a:latin typeface="Muli Regular"/>
                </a:rPr>
                <a:t>train : 10000 images</a:t>
              </a:r>
            </a:p>
            <a:p>
              <a:pPr>
                <a:lnSpc>
                  <a:spcPts val="3250"/>
                </a:lnSpc>
              </a:pPr>
              <a:r>
                <a:rPr lang="en-US" sz="2500">
                  <a:solidFill>
                    <a:srgbClr val="000000"/>
                  </a:solidFill>
                  <a:latin typeface="Muli Regular"/>
                </a:rPr>
                <a:t>val    : 800 images</a:t>
              </a:r>
            </a:p>
            <a:p>
              <a:pPr>
                <a:lnSpc>
                  <a:spcPts val="3250"/>
                </a:lnSpc>
              </a:pPr>
              <a:r>
                <a:rPr lang="en-US" sz="2500">
                  <a:solidFill>
                    <a:srgbClr val="000000"/>
                  </a:solidFill>
                  <a:latin typeface="Muli Regular"/>
                </a:rPr>
                <a:t>test   : 992 images</a:t>
              </a:r>
            </a:p>
          </p:txBody>
        </p:sp>
      </p:grpSp>
      <p:grpSp>
        <p:nvGrpSpPr>
          <p:cNvPr id="27" name="Group 27"/>
          <p:cNvGrpSpPr/>
          <p:nvPr/>
        </p:nvGrpSpPr>
        <p:grpSpPr>
          <a:xfrm>
            <a:off x="1028700" y="8774301"/>
            <a:ext cx="3560862" cy="483999"/>
            <a:chOff x="0" y="0"/>
            <a:chExt cx="4747816" cy="645332"/>
          </a:xfrm>
        </p:grpSpPr>
        <p:sp>
          <p:nvSpPr>
            <p:cNvPr id="28" name="AutoShape 28"/>
            <p:cNvSpPr/>
            <p:nvPr/>
          </p:nvSpPr>
          <p:spPr>
            <a:xfrm>
              <a:off x="0" y="0"/>
              <a:ext cx="4747816" cy="645332"/>
            </a:xfrm>
            <a:prstGeom prst="rect">
              <a:avLst/>
            </a:prstGeom>
            <a:solidFill>
              <a:srgbClr val="F24300"/>
            </a:solidFill>
          </p:spPr>
        </p:sp>
        <p:sp>
          <p:nvSpPr>
            <p:cNvPr id="29" name="TextBox 29"/>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a:solidFill>
                    <a:srgbClr val="FFFFFF"/>
                  </a:solidFill>
                  <a:latin typeface="Muli Bold Bold"/>
                </a:rPr>
                <a:t>QUAY LẠI TRANG CHƯƠNG TRÌNH</a:t>
              </a:r>
            </a:p>
          </p:txBody>
        </p:sp>
      </p:grpSp>
      <p:sp>
        <p:nvSpPr>
          <p:cNvPr id="30" name="TextBox 30"/>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26.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828">
            <a:off x="12253952" y="-1218655"/>
            <a:ext cx="7621085" cy="6290859"/>
          </a:xfrm>
          <a:prstGeom prst="rect">
            <a:avLst/>
          </a:prstGeom>
        </p:spPr>
      </p:pic>
      <p:grpSp>
        <p:nvGrpSpPr>
          <p:cNvPr id="3" name="Group 3"/>
          <p:cNvGrpSpPr/>
          <p:nvPr/>
        </p:nvGrpSpPr>
        <p:grpSpPr>
          <a:xfrm>
            <a:off x="5785900" y="7248373"/>
            <a:ext cx="11473400" cy="2009927"/>
            <a:chOff x="0" y="0"/>
            <a:chExt cx="8655698" cy="1516318"/>
          </a:xfrm>
        </p:grpSpPr>
        <p:sp>
          <p:nvSpPr>
            <p:cNvPr id="4" name="Freeform 4"/>
            <p:cNvSpPr/>
            <p:nvPr/>
          </p:nvSpPr>
          <p:spPr>
            <a:xfrm>
              <a:off x="0" y="0"/>
              <a:ext cx="8655698" cy="1516318"/>
            </a:xfrm>
            <a:custGeom>
              <a:avLst/>
              <a:gdLst/>
              <a:ahLst/>
              <a:cxnLst/>
              <a:rect l="l" t="t" r="r" b="b"/>
              <a:pathLst>
                <a:path w="8655698" h="1516318">
                  <a:moveTo>
                    <a:pt x="20243" y="0"/>
                  </a:moveTo>
                  <a:lnTo>
                    <a:pt x="8635455" y="0"/>
                  </a:lnTo>
                  <a:cubicBezTo>
                    <a:pt x="8640824" y="0"/>
                    <a:pt x="8645972" y="2133"/>
                    <a:pt x="8649769" y="5929"/>
                  </a:cubicBezTo>
                  <a:cubicBezTo>
                    <a:pt x="8653566" y="9725"/>
                    <a:pt x="8655698" y="14874"/>
                    <a:pt x="8655698" y="20243"/>
                  </a:cubicBezTo>
                  <a:lnTo>
                    <a:pt x="8655698" y="1496075"/>
                  </a:lnTo>
                  <a:cubicBezTo>
                    <a:pt x="8655698" y="1507255"/>
                    <a:pt x="8646635" y="1516318"/>
                    <a:pt x="8635455" y="1516318"/>
                  </a:cubicBezTo>
                  <a:lnTo>
                    <a:pt x="20243" y="1516318"/>
                  </a:lnTo>
                  <a:cubicBezTo>
                    <a:pt x="14874" y="1516318"/>
                    <a:pt x="9725" y="1514185"/>
                    <a:pt x="5929" y="1510389"/>
                  </a:cubicBezTo>
                  <a:cubicBezTo>
                    <a:pt x="2133" y="1506593"/>
                    <a:pt x="0" y="1501444"/>
                    <a:pt x="0" y="1496075"/>
                  </a:cubicBezTo>
                  <a:lnTo>
                    <a:pt x="0" y="20243"/>
                  </a:lnTo>
                  <a:cubicBezTo>
                    <a:pt x="0" y="14874"/>
                    <a:pt x="2133" y="9725"/>
                    <a:pt x="5929" y="5929"/>
                  </a:cubicBezTo>
                  <a:cubicBezTo>
                    <a:pt x="9725" y="2133"/>
                    <a:pt x="14874" y="0"/>
                    <a:pt x="20243" y="0"/>
                  </a:cubicBezTo>
                  <a:close/>
                </a:path>
              </a:pathLst>
            </a:custGeom>
            <a:solidFill>
              <a:srgbClr val="F4F4F4"/>
            </a:solidFill>
            <a:ln w="9525">
              <a:solidFill>
                <a:srgbClr val="000000"/>
              </a:solidFill>
            </a:ln>
          </p:spPr>
        </p:sp>
        <p:sp>
          <p:nvSpPr>
            <p:cNvPr id="5" name="TextBox 5"/>
            <p:cNvSpPr txBox="1"/>
            <p:nvPr/>
          </p:nvSpPr>
          <p:spPr>
            <a:xfrm>
              <a:off x="0" y="-38100"/>
              <a:ext cx="812800" cy="850900"/>
            </a:xfrm>
            <a:prstGeom prst="rect">
              <a:avLst/>
            </a:prstGeom>
          </p:spPr>
          <p:txBody>
            <a:bodyPr lIns="254000" tIns="254000" rIns="254000" bIns="254000" rtlCol="0" anchor="ctr"/>
            <a:lstStyle/>
            <a:p>
              <a:pPr>
                <a:lnSpc>
                  <a:spcPts val="3079"/>
                </a:lnSpc>
              </a:pPr>
              <a:r>
                <a:rPr lang="en-US" sz="2199">
                  <a:solidFill>
                    <a:srgbClr val="F24300"/>
                  </a:solidFill>
                  <a:latin typeface="Muli Regular Bold"/>
                </a:rPr>
                <a:t>Cấu trúc:</a:t>
              </a:r>
              <a:r>
                <a:rPr lang="en-US" sz="2199">
                  <a:solidFill>
                    <a:srgbClr val="000000"/>
                  </a:solidFill>
                  <a:latin typeface="Muli Regular Bold"/>
                </a:rPr>
                <a:t> </a:t>
              </a:r>
            </a:p>
            <a:p>
              <a:pPr marL="474978" lvl="1" indent="-237489">
                <a:lnSpc>
                  <a:spcPts val="3079"/>
                </a:lnSpc>
                <a:buFont typeface="Arial"/>
                <a:buChar char="•"/>
              </a:pPr>
              <a:r>
                <a:rPr lang="en-US" sz="2199">
                  <a:solidFill>
                    <a:srgbClr val="000000"/>
                  </a:solidFill>
                  <a:latin typeface="Muli Regular Bold"/>
                </a:rPr>
                <a:t>5 lớp convolution + pooling</a:t>
              </a:r>
            </a:p>
            <a:p>
              <a:pPr marL="474978" lvl="1" indent="-237489">
                <a:lnSpc>
                  <a:spcPts val="3079"/>
                </a:lnSpc>
                <a:buFont typeface="Arial"/>
                <a:buChar char="•"/>
              </a:pPr>
              <a:r>
                <a:rPr lang="en-US" sz="2199">
                  <a:solidFill>
                    <a:srgbClr val="000000"/>
                  </a:solidFill>
                  <a:latin typeface="Muli Regular Bold"/>
                </a:rPr>
                <a:t>1 lớp flatten</a:t>
              </a:r>
            </a:p>
            <a:p>
              <a:pPr marL="474978" lvl="1" indent="-237489">
                <a:lnSpc>
                  <a:spcPts val="3079"/>
                </a:lnSpc>
                <a:buFont typeface="Arial"/>
                <a:buChar char="•"/>
              </a:pPr>
              <a:r>
                <a:rPr lang="en-US" sz="2199">
                  <a:solidFill>
                    <a:srgbClr val="000000"/>
                  </a:solidFill>
                  <a:latin typeface="Muli Regular Bold"/>
                </a:rPr>
                <a:t>2 lớp dense</a:t>
              </a:r>
            </a:p>
          </p:txBody>
        </p:sp>
      </p:grpSp>
      <p:grpSp>
        <p:nvGrpSpPr>
          <p:cNvPr id="6" name="Group 6"/>
          <p:cNvGrpSpPr/>
          <p:nvPr/>
        </p:nvGrpSpPr>
        <p:grpSpPr>
          <a:xfrm>
            <a:off x="1028700" y="8683321"/>
            <a:ext cx="3560862" cy="483999"/>
            <a:chOff x="0" y="0"/>
            <a:chExt cx="4747816" cy="645332"/>
          </a:xfrm>
        </p:grpSpPr>
        <p:sp>
          <p:nvSpPr>
            <p:cNvPr id="7" name="AutoShape 7"/>
            <p:cNvSpPr/>
            <p:nvPr/>
          </p:nvSpPr>
          <p:spPr>
            <a:xfrm>
              <a:off x="0" y="0"/>
              <a:ext cx="4747816" cy="645332"/>
            </a:xfrm>
            <a:prstGeom prst="rect">
              <a:avLst/>
            </a:prstGeom>
            <a:solidFill>
              <a:srgbClr val="F24300"/>
            </a:solidFill>
          </p:spPr>
        </p:sp>
        <p:sp>
          <p:nvSpPr>
            <p:cNvPr id="8" name="TextBox 8"/>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a:solidFill>
                    <a:srgbClr val="FFFFFF"/>
                  </a:solidFill>
                  <a:latin typeface="Muli Bold"/>
                </a:rPr>
                <a:t>QUAY LẠI TRANG CHƯƠNG TRÌNH</a:t>
              </a:r>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828">
            <a:off x="-3626344" y="2282402"/>
            <a:ext cx="7621085" cy="6290859"/>
          </a:xfrm>
          <a:prstGeom prst="rect">
            <a:avLst/>
          </a:prstGeom>
        </p:spPr>
      </p:pic>
      <p:grpSp>
        <p:nvGrpSpPr>
          <p:cNvPr id="10" name="Group 10"/>
          <p:cNvGrpSpPr>
            <a:grpSpLocks noChangeAspect="1"/>
          </p:cNvGrpSpPr>
          <p:nvPr/>
        </p:nvGrpSpPr>
        <p:grpSpPr>
          <a:xfrm>
            <a:off x="4260184" y="211245"/>
            <a:ext cx="4589409" cy="6884114"/>
            <a:chOff x="0" y="0"/>
            <a:chExt cx="6350000" cy="9525000"/>
          </a:xfrm>
        </p:grpSpPr>
        <p:sp>
          <p:nvSpPr>
            <p:cNvPr id="11" name="Freeform 11"/>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12697" r="-12697"/>
              </a:stretch>
            </a:blipFill>
          </p:spPr>
        </p:sp>
      </p:grpSp>
      <p:pic>
        <p:nvPicPr>
          <p:cNvPr id="12" name="Picture 12"/>
          <p:cNvPicPr>
            <a:picLocks noChangeAspect="1"/>
          </p:cNvPicPr>
          <p:nvPr/>
        </p:nvPicPr>
        <p:blipFill>
          <a:blip r:embed="rId5"/>
          <a:srcRect l="1183" r="2664"/>
          <a:stretch>
            <a:fillRect/>
          </a:stretch>
        </p:blipFill>
        <p:spPr>
          <a:xfrm>
            <a:off x="9477070" y="422490"/>
            <a:ext cx="8810930" cy="6461623"/>
          </a:xfrm>
          <a:prstGeom prst="rect">
            <a:avLst/>
          </a:prstGeom>
        </p:spPr>
      </p:pic>
      <p:sp>
        <p:nvSpPr>
          <p:cNvPr id="13" name="TextBox 13"/>
          <p:cNvSpPr txBox="1"/>
          <p:nvPr/>
        </p:nvSpPr>
        <p:spPr>
          <a:xfrm>
            <a:off x="281011" y="6153657"/>
            <a:ext cx="4510861" cy="1838325"/>
          </a:xfrm>
          <a:prstGeom prst="rect">
            <a:avLst/>
          </a:prstGeom>
        </p:spPr>
        <p:txBody>
          <a:bodyPr lIns="0" tIns="0" rIns="0" bIns="0" rtlCol="0" anchor="t">
            <a:spAutoFit/>
          </a:bodyPr>
          <a:lstStyle/>
          <a:p>
            <a:pPr marL="0" lvl="0" indent="0">
              <a:lnSpc>
                <a:spcPts val="7200"/>
              </a:lnSpc>
              <a:spcBef>
                <a:spcPct val="0"/>
              </a:spcBef>
            </a:pPr>
            <a:r>
              <a:rPr lang="en-US" sz="6000">
                <a:solidFill>
                  <a:srgbClr val="000000"/>
                </a:solidFill>
                <a:latin typeface="Muli Regular Bold"/>
              </a:rPr>
              <a:t>Cấu trúc model CNN</a:t>
            </a:r>
          </a:p>
        </p:txBody>
      </p:sp>
      <p:sp>
        <p:nvSpPr>
          <p:cNvPr id="14" name="TextBox 14"/>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27.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828">
            <a:off x="12253952" y="-1218655"/>
            <a:ext cx="7621085" cy="6290859"/>
          </a:xfrm>
          <a:prstGeom prst="rect">
            <a:avLst/>
          </a:prstGeom>
        </p:spPr>
      </p:pic>
      <p:grpSp>
        <p:nvGrpSpPr>
          <p:cNvPr id="3" name="Group 3"/>
          <p:cNvGrpSpPr/>
          <p:nvPr/>
        </p:nvGrpSpPr>
        <p:grpSpPr>
          <a:xfrm>
            <a:off x="5785900" y="7697292"/>
            <a:ext cx="4524799" cy="1894528"/>
            <a:chOff x="0" y="0"/>
            <a:chExt cx="3413573" cy="1429260"/>
          </a:xfrm>
        </p:grpSpPr>
        <p:sp>
          <p:nvSpPr>
            <p:cNvPr id="4" name="Freeform 4"/>
            <p:cNvSpPr/>
            <p:nvPr/>
          </p:nvSpPr>
          <p:spPr>
            <a:xfrm>
              <a:off x="0" y="0"/>
              <a:ext cx="3413573" cy="1429260"/>
            </a:xfrm>
            <a:custGeom>
              <a:avLst/>
              <a:gdLst/>
              <a:ahLst/>
              <a:cxnLst/>
              <a:rect l="l" t="t" r="r" b="b"/>
              <a:pathLst>
                <a:path w="3413573" h="1429260">
                  <a:moveTo>
                    <a:pt x="51330" y="0"/>
                  </a:moveTo>
                  <a:lnTo>
                    <a:pt x="3362244" y="0"/>
                  </a:lnTo>
                  <a:cubicBezTo>
                    <a:pt x="3375857" y="0"/>
                    <a:pt x="3388913" y="5408"/>
                    <a:pt x="3398539" y="15034"/>
                  </a:cubicBezTo>
                  <a:cubicBezTo>
                    <a:pt x="3408166" y="24660"/>
                    <a:pt x="3413573" y="37716"/>
                    <a:pt x="3413573" y="51330"/>
                  </a:cubicBezTo>
                  <a:lnTo>
                    <a:pt x="3413573" y="1377930"/>
                  </a:lnTo>
                  <a:cubicBezTo>
                    <a:pt x="3413573" y="1391543"/>
                    <a:pt x="3408166" y="1404599"/>
                    <a:pt x="3398539" y="1414225"/>
                  </a:cubicBezTo>
                  <a:cubicBezTo>
                    <a:pt x="3388913" y="1423852"/>
                    <a:pt x="3375857" y="1429260"/>
                    <a:pt x="3362244" y="1429260"/>
                  </a:cubicBezTo>
                  <a:lnTo>
                    <a:pt x="51330" y="1429260"/>
                  </a:lnTo>
                  <a:cubicBezTo>
                    <a:pt x="22981" y="1429260"/>
                    <a:pt x="0" y="1406278"/>
                    <a:pt x="0" y="1377930"/>
                  </a:cubicBezTo>
                  <a:lnTo>
                    <a:pt x="0" y="51330"/>
                  </a:lnTo>
                  <a:cubicBezTo>
                    <a:pt x="0" y="22981"/>
                    <a:pt x="22981" y="0"/>
                    <a:pt x="51330" y="0"/>
                  </a:cubicBezTo>
                  <a:close/>
                </a:path>
              </a:pathLst>
            </a:custGeom>
            <a:solidFill>
              <a:srgbClr val="F4F4F4"/>
            </a:solidFill>
            <a:ln w="9525">
              <a:solidFill>
                <a:srgbClr val="000000"/>
              </a:solidFill>
            </a:ln>
          </p:spPr>
        </p:sp>
        <p:sp>
          <p:nvSpPr>
            <p:cNvPr id="5" name="TextBox 5"/>
            <p:cNvSpPr txBox="1"/>
            <p:nvPr/>
          </p:nvSpPr>
          <p:spPr>
            <a:xfrm>
              <a:off x="0" y="-47625"/>
              <a:ext cx="812800" cy="860425"/>
            </a:xfrm>
            <a:prstGeom prst="rect">
              <a:avLst/>
            </a:prstGeom>
          </p:spPr>
          <p:txBody>
            <a:bodyPr lIns="254000" tIns="254000" rIns="254000" bIns="254000" rtlCol="0" anchor="ctr"/>
            <a:lstStyle/>
            <a:p>
              <a:pPr>
                <a:lnSpc>
                  <a:spcPts val="3639"/>
                </a:lnSpc>
              </a:pPr>
              <a:r>
                <a:rPr lang="en-US" sz="2599">
                  <a:solidFill>
                    <a:srgbClr val="000000"/>
                  </a:solidFill>
                  <a:latin typeface="Muli Regular"/>
                </a:rPr>
                <a:t>Tập train-validation</a:t>
              </a:r>
            </a:p>
            <a:p>
              <a:pPr>
                <a:lnSpc>
                  <a:spcPts val="3639"/>
                </a:lnSpc>
              </a:pPr>
              <a:r>
                <a:rPr lang="en-US" sz="2599">
                  <a:solidFill>
                    <a:srgbClr val="000000"/>
                  </a:solidFill>
                  <a:latin typeface="Muli Regular Bold"/>
                </a:rPr>
                <a:t>ACC: 99 %</a:t>
              </a:r>
            </a:p>
          </p:txBody>
        </p:sp>
      </p:grpSp>
      <p:grpSp>
        <p:nvGrpSpPr>
          <p:cNvPr id="6" name="Group 6"/>
          <p:cNvGrpSpPr/>
          <p:nvPr/>
        </p:nvGrpSpPr>
        <p:grpSpPr>
          <a:xfrm>
            <a:off x="1028700" y="8683321"/>
            <a:ext cx="3560862" cy="483999"/>
            <a:chOff x="0" y="0"/>
            <a:chExt cx="4747816" cy="645332"/>
          </a:xfrm>
        </p:grpSpPr>
        <p:sp>
          <p:nvSpPr>
            <p:cNvPr id="7" name="AutoShape 7"/>
            <p:cNvSpPr/>
            <p:nvPr/>
          </p:nvSpPr>
          <p:spPr>
            <a:xfrm>
              <a:off x="0" y="0"/>
              <a:ext cx="4747816" cy="645332"/>
            </a:xfrm>
            <a:prstGeom prst="rect">
              <a:avLst/>
            </a:prstGeom>
            <a:solidFill>
              <a:srgbClr val="F24300"/>
            </a:solidFill>
          </p:spPr>
        </p:sp>
        <p:sp>
          <p:nvSpPr>
            <p:cNvPr id="8" name="TextBox 8"/>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a:solidFill>
                    <a:srgbClr val="FFFFFF"/>
                  </a:solidFill>
                  <a:latin typeface="Muli Bold"/>
                </a:rPr>
                <a:t>QUAY LẠI TRANG CHƯƠNG TRÌNH</a:t>
              </a:r>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828">
            <a:off x="-3626344" y="2282402"/>
            <a:ext cx="7621085" cy="6290859"/>
          </a:xfrm>
          <a:prstGeom prst="rect">
            <a:avLst/>
          </a:prstGeom>
        </p:spPr>
      </p:pic>
      <p:pic>
        <p:nvPicPr>
          <p:cNvPr id="10" name="Picture 10"/>
          <p:cNvPicPr>
            <a:picLocks noChangeAspect="1"/>
          </p:cNvPicPr>
          <p:nvPr/>
        </p:nvPicPr>
        <p:blipFill>
          <a:blip r:embed="rId4"/>
          <a:srcRect l="1109" r="965"/>
          <a:stretch>
            <a:fillRect/>
          </a:stretch>
        </p:blipFill>
        <p:spPr>
          <a:xfrm>
            <a:off x="6177413" y="1164693"/>
            <a:ext cx="8266572" cy="5523855"/>
          </a:xfrm>
          <a:prstGeom prst="rect">
            <a:avLst/>
          </a:prstGeom>
        </p:spPr>
      </p:pic>
      <p:grpSp>
        <p:nvGrpSpPr>
          <p:cNvPr id="11" name="Group 11"/>
          <p:cNvGrpSpPr/>
          <p:nvPr/>
        </p:nvGrpSpPr>
        <p:grpSpPr>
          <a:xfrm>
            <a:off x="12195316" y="7697292"/>
            <a:ext cx="4524799" cy="1894528"/>
            <a:chOff x="0" y="0"/>
            <a:chExt cx="3413573" cy="1429260"/>
          </a:xfrm>
        </p:grpSpPr>
        <p:sp>
          <p:nvSpPr>
            <p:cNvPr id="12" name="Freeform 12"/>
            <p:cNvSpPr/>
            <p:nvPr/>
          </p:nvSpPr>
          <p:spPr>
            <a:xfrm>
              <a:off x="0" y="0"/>
              <a:ext cx="3413573" cy="1429260"/>
            </a:xfrm>
            <a:custGeom>
              <a:avLst/>
              <a:gdLst/>
              <a:ahLst/>
              <a:cxnLst/>
              <a:rect l="l" t="t" r="r" b="b"/>
              <a:pathLst>
                <a:path w="3413573" h="1429260">
                  <a:moveTo>
                    <a:pt x="51330" y="0"/>
                  </a:moveTo>
                  <a:lnTo>
                    <a:pt x="3362244" y="0"/>
                  </a:lnTo>
                  <a:cubicBezTo>
                    <a:pt x="3375857" y="0"/>
                    <a:pt x="3388913" y="5408"/>
                    <a:pt x="3398539" y="15034"/>
                  </a:cubicBezTo>
                  <a:cubicBezTo>
                    <a:pt x="3408166" y="24660"/>
                    <a:pt x="3413573" y="37716"/>
                    <a:pt x="3413573" y="51330"/>
                  </a:cubicBezTo>
                  <a:lnTo>
                    <a:pt x="3413573" y="1377930"/>
                  </a:lnTo>
                  <a:cubicBezTo>
                    <a:pt x="3413573" y="1391543"/>
                    <a:pt x="3408166" y="1404599"/>
                    <a:pt x="3398539" y="1414225"/>
                  </a:cubicBezTo>
                  <a:cubicBezTo>
                    <a:pt x="3388913" y="1423852"/>
                    <a:pt x="3375857" y="1429260"/>
                    <a:pt x="3362244" y="1429260"/>
                  </a:cubicBezTo>
                  <a:lnTo>
                    <a:pt x="51330" y="1429260"/>
                  </a:lnTo>
                  <a:cubicBezTo>
                    <a:pt x="22981" y="1429260"/>
                    <a:pt x="0" y="1406278"/>
                    <a:pt x="0" y="1377930"/>
                  </a:cubicBezTo>
                  <a:lnTo>
                    <a:pt x="0" y="51330"/>
                  </a:lnTo>
                  <a:cubicBezTo>
                    <a:pt x="0" y="22981"/>
                    <a:pt x="22981" y="0"/>
                    <a:pt x="51330" y="0"/>
                  </a:cubicBezTo>
                  <a:close/>
                </a:path>
              </a:pathLst>
            </a:custGeom>
            <a:solidFill>
              <a:srgbClr val="F4F4F4"/>
            </a:solidFill>
            <a:ln w="9525">
              <a:solidFill>
                <a:srgbClr val="000000"/>
              </a:solidFill>
            </a:ln>
          </p:spPr>
        </p:sp>
        <p:sp>
          <p:nvSpPr>
            <p:cNvPr id="13" name="TextBox 13"/>
            <p:cNvSpPr txBox="1"/>
            <p:nvPr/>
          </p:nvSpPr>
          <p:spPr>
            <a:xfrm>
              <a:off x="0" y="-47625"/>
              <a:ext cx="812800" cy="860425"/>
            </a:xfrm>
            <a:prstGeom prst="rect">
              <a:avLst/>
            </a:prstGeom>
          </p:spPr>
          <p:txBody>
            <a:bodyPr lIns="254000" tIns="254000" rIns="254000" bIns="254000" rtlCol="0" anchor="ctr"/>
            <a:lstStyle/>
            <a:p>
              <a:pPr>
                <a:lnSpc>
                  <a:spcPts val="3639"/>
                </a:lnSpc>
              </a:pPr>
              <a:r>
                <a:rPr lang="en-US" sz="2599">
                  <a:solidFill>
                    <a:srgbClr val="000000"/>
                  </a:solidFill>
                  <a:latin typeface="Muli Regular"/>
                </a:rPr>
                <a:t>Tập test</a:t>
              </a:r>
            </a:p>
            <a:p>
              <a:pPr>
                <a:lnSpc>
                  <a:spcPts val="3639"/>
                </a:lnSpc>
              </a:pPr>
              <a:r>
                <a:rPr lang="en-US" sz="2599">
                  <a:solidFill>
                    <a:srgbClr val="000000"/>
                  </a:solidFill>
                  <a:latin typeface="Muli Regular Bold"/>
                </a:rPr>
                <a:t>ACC: 98 %</a:t>
              </a:r>
            </a:p>
          </p:txBody>
        </p:sp>
      </p:grpSp>
      <p:sp>
        <p:nvSpPr>
          <p:cNvPr id="14" name="TextBox 14"/>
          <p:cNvSpPr txBox="1"/>
          <p:nvPr/>
        </p:nvSpPr>
        <p:spPr>
          <a:xfrm>
            <a:off x="1028700" y="6130540"/>
            <a:ext cx="4510861" cy="1838325"/>
          </a:xfrm>
          <a:prstGeom prst="rect">
            <a:avLst/>
          </a:prstGeom>
        </p:spPr>
        <p:txBody>
          <a:bodyPr lIns="0" tIns="0" rIns="0" bIns="0" rtlCol="0" anchor="t">
            <a:spAutoFit/>
          </a:bodyPr>
          <a:lstStyle/>
          <a:p>
            <a:pPr marL="0" lvl="0" indent="0">
              <a:lnSpc>
                <a:spcPts val="7200"/>
              </a:lnSpc>
              <a:spcBef>
                <a:spcPct val="0"/>
              </a:spcBef>
            </a:pPr>
            <a:r>
              <a:rPr lang="en-US" sz="6000">
                <a:solidFill>
                  <a:srgbClr val="000000"/>
                </a:solidFill>
                <a:latin typeface="Muli Regular"/>
              </a:rPr>
              <a:t>Kết quả thu được</a:t>
            </a:r>
          </a:p>
        </p:txBody>
      </p:sp>
      <p:sp>
        <p:nvSpPr>
          <p:cNvPr id="15" name="TextBox 15"/>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28.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71450" y="-1542173"/>
            <a:ext cx="14026196" cy="11628992"/>
          </a:xfrm>
          <a:prstGeom prst="rect">
            <a:avLst/>
          </a:prstGeom>
        </p:spPr>
      </p:pic>
      <p:grpSp>
        <p:nvGrpSpPr>
          <p:cNvPr id="3" name="Group 3"/>
          <p:cNvGrpSpPr/>
          <p:nvPr/>
        </p:nvGrpSpPr>
        <p:grpSpPr>
          <a:xfrm>
            <a:off x="3447608" y="4034959"/>
            <a:ext cx="11392785" cy="2217082"/>
            <a:chOff x="0" y="0"/>
            <a:chExt cx="15190380" cy="2956110"/>
          </a:xfrm>
        </p:grpSpPr>
        <p:sp>
          <p:nvSpPr>
            <p:cNvPr id="4" name="TextBox 4"/>
            <p:cNvSpPr txBox="1"/>
            <p:nvPr/>
          </p:nvSpPr>
          <p:spPr>
            <a:xfrm>
              <a:off x="0" y="-11"/>
              <a:ext cx="15190380" cy="17272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Bold"/>
                </a:rPr>
                <a:t>TỔNG QUAN VỀ XAI</a:t>
              </a:r>
            </a:p>
          </p:txBody>
        </p:sp>
        <p:sp>
          <p:nvSpPr>
            <p:cNvPr id="5" name="TextBox 5"/>
            <p:cNvSpPr txBox="1"/>
            <p:nvPr/>
          </p:nvSpPr>
          <p:spPr>
            <a:xfrm>
              <a:off x="0" y="2317957"/>
              <a:ext cx="15190380" cy="638175"/>
            </a:xfrm>
            <a:prstGeom prst="rect">
              <a:avLst/>
            </a:prstGeom>
          </p:spPr>
          <p:txBody>
            <a:bodyPr lIns="0" tIns="0" rIns="0" bIns="0" rtlCol="0" anchor="t">
              <a:spAutoFit/>
            </a:bodyPr>
            <a:lstStyle/>
            <a:p>
              <a:pPr algn="ctr">
                <a:lnSpc>
                  <a:spcPts val="3900"/>
                </a:lnSpc>
              </a:pPr>
              <a:endParaRPr/>
            </a:p>
          </p:txBody>
        </p:sp>
      </p:grpSp>
      <p:sp>
        <p:nvSpPr>
          <p:cNvPr id="6" name="TextBox 6"/>
          <p:cNvSpPr txBox="1"/>
          <p:nvPr/>
        </p:nvSpPr>
        <p:spPr>
          <a:xfrm>
            <a:off x="13946985" y="8899779"/>
            <a:ext cx="3166531" cy="213994"/>
          </a:xfrm>
          <a:prstGeom prst="rect">
            <a:avLst/>
          </a:prstGeom>
        </p:spPr>
        <p:txBody>
          <a:bodyPr lIns="0" tIns="0" rIns="0" bIns="0" rtlCol="0" anchor="t">
            <a:spAutoFit/>
          </a:bodyPr>
          <a:lstStyle/>
          <a:p>
            <a:pPr algn="ctr">
              <a:lnSpc>
                <a:spcPts val="1855"/>
              </a:lnSpc>
              <a:spcBef>
                <a:spcPct val="0"/>
              </a:spcBef>
            </a:pPr>
            <a:r>
              <a:rPr lang="en-US" sz="1325">
                <a:solidFill>
                  <a:srgbClr val="FFFFFF"/>
                </a:solidFill>
                <a:latin typeface="Muli Bold"/>
              </a:rPr>
              <a:t>QUAY LẠI TRANG CHƯƠNG TRÌNH</a:t>
            </a:r>
          </a:p>
        </p:txBody>
      </p:sp>
      <p:sp>
        <p:nvSpPr>
          <p:cNvPr id="7" name="TextBox 7"/>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828">
            <a:off x="12253952" y="-1218655"/>
            <a:ext cx="7621085" cy="6290859"/>
          </a:xfrm>
          <a:prstGeom prst="rect">
            <a:avLst/>
          </a:prstGeom>
        </p:spPr>
      </p:pic>
      <p:grpSp>
        <p:nvGrpSpPr>
          <p:cNvPr id="3" name="Group 3"/>
          <p:cNvGrpSpPr/>
          <p:nvPr/>
        </p:nvGrpSpPr>
        <p:grpSpPr>
          <a:xfrm>
            <a:off x="1028700" y="8683321"/>
            <a:ext cx="3560862" cy="483999"/>
            <a:chOff x="0" y="0"/>
            <a:chExt cx="4747816" cy="645332"/>
          </a:xfrm>
        </p:grpSpPr>
        <p:sp>
          <p:nvSpPr>
            <p:cNvPr id="4" name="AutoShape 4"/>
            <p:cNvSpPr/>
            <p:nvPr/>
          </p:nvSpPr>
          <p:spPr>
            <a:xfrm>
              <a:off x="0" y="0"/>
              <a:ext cx="4747816" cy="645332"/>
            </a:xfrm>
            <a:prstGeom prst="rect">
              <a:avLst/>
            </a:prstGeom>
            <a:solidFill>
              <a:srgbClr val="F24300"/>
            </a:solidFill>
          </p:spPr>
        </p:sp>
        <p:sp>
          <p:nvSpPr>
            <p:cNvPr id="5" name="TextBox 5"/>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a:solidFill>
                    <a:srgbClr val="FFFFFF"/>
                  </a:solidFill>
                  <a:latin typeface="Muli Bold"/>
                </a:rPr>
                <a:t>QUAY LẠI TRANG CHƯƠNG TRÌNH</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828">
            <a:off x="-3626344" y="2282402"/>
            <a:ext cx="7621085" cy="6290859"/>
          </a:xfrm>
          <a:prstGeom prst="rect">
            <a:avLst/>
          </a:prstGeom>
        </p:spPr>
      </p:pic>
      <p:pic>
        <p:nvPicPr>
          <p:cNvPr id="7" name="Picture 7"/>
          <p:cNvPicPr>
            <a:picLocks noChangeAspect="1"/>
          </p:cNvPicPr>
          <p:nvPr/>
        </p:nvPicPr>
        <p:blipFill>
          <a:blip r:embed="rId4"/>
          <a:srcRect l="14" r="14" b="3154"/>
          <a:stretch>
            <a:fillRect/>
          </a:stretch>
        </p:blipFill>
        <p:spPr>
          <a:xfrm>
            <a:off x="7403610" y="662117"/>
            <a:ext cx="8273026" cy="8940641"/>
          </a:xfrm>
          <a:prstGeom prst="rect">
            <a:avLst/>
          </a:prstGeom>
        </p:spPr>
      </p:pic>
      <p:sp>
        <p:nvSpPr>
          <p:cNvPr id="8" name="TextBox 8"/>
          <p:cNvSpPr txBox="1"/>
          <p:nvPr/>
        </p:nvSpPr>
        <p:spPr>
          <a:xfrm>
            <a:off x="1028700" y="6130540"/>
            <a:ext cx="4510861" cy="1838325"/>
          </a:xfrm>
          <a:prstGeom prst="rect">
            <a:avLst/>
          </a:prstGeom>
        </p:spPr>
        <p:txBody>
          <a:bodyPr lIns="0" tIns="0" rIns="0" bIns="0" rtlCol="0" anchor="t">
            <a:spAutoFit/>
          </a:bodyPr>
          <a:lstStyle/>
          <a:p>
            <a:pPr marL="0" lvl="0" indent="0">
              <a:lnSpc>
                <a:spcPts val="7200"/>
              </a:lnSpc>
              <a:spcBef>
                <a:spcPct val="0"/>
              </a:spcBef>
            </a:pPr>
            <a:r>
              <a:rPr lang="en-US" sz="6000">
                <a:solidFill>
                  <a:srgbClr val="000000"/>
                </a:solidFill>
                <a:latin typeface="Muli Regular"/>
              </a:rPr>
              <a:t>Kết quả thu được</a:t>
            </a:r>
          </a:p>
        </p:txBody>
      </p:sp>
      <p:sp>
        <p:nvSpPr>
          <p:cNvPr id="9" name="TextBox 9"/>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29.</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46009">
            <a:off x="-3777897" y="-3377064"/>
            <a:ext cx="9979854" cy="7584689"/>
          </a:xfrm>
          <a:prstGeom prst="rect">
            <a:avLst/>
          </a:prstGeom>
        </p:spPr>
      </p:pic>
      <p:sp>
        <p:nvSpPr>
          <p:cNvPr id="3" name="AutoShape 3"/>
          <p:cNvSpPr/>
          <p:nvPr/>
        </p:nvSpPr>
        <p:spPr>
          <a:xfrm>
            <a:off x="10005245" y="0"/>
            <a:ext cx="8282755" cy="10287000"/>
          </a:xfrm>
          <a:prstGeom prst="rect">
            <a:avLst/>
          </a:prstGeom>
          <a:solidFill>
            <a:srgbClr val="F4F4F4"/>
          </a:solidFill>
        </p:spPr>
      </p:sp>
      <p:grpSp>
        <p:nvGrpSpPr>
          <p:cNvPr id="4" name="Group 4"/>
          <p:cNvGrpSpPr>
            <a:grpSpLocks noChangeAspect="1"/>
          </p:cNvGrpSpPr>
          <p:nvPr/>
        </p:nvGrpSpPr>
        <p:grpSpPr>
          <a:xfrm>
            <a:off x="441023" y="1299530"/>
            <a:ext cx="9326880" cy="5246304"/>
            <a:chOff x="0" y="0"/>
            <a:chExt cx="11289030" cy="6350000"/>
          </a:xfrm>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5504" r="-5504"/>
              </a:stretch>
            </a:blipFill>
          </p:spPr>
        </p:sp>
      </p:grpSp>
      <p:sp>
        <p:nvSpPr>
          <p:cNvPr id="6" name="TextBox 6"/>
          <p:cNvSpPr txBox="1"/>
          <p:nvPr/>
        </p:nvSpPr>
        <p:spPr>
          <a:xfrm>
            <a:off x="600233" y="7819458"/>
            <a:ext cx="8543767" cy="1162050"/>
          </a:xfrm>
          <a:prstGeom prst="rect">
            <a:avLst/>
          </a:prstGeom>
        </p:spPr>
        <p:txBody>
          <a:bodyPr lIns="0" tIns="0" rIns="0" bIns="0" rtlCol="0" anchor="t">
            <a:spAutoFit/>
          </a:bodyPr>
          <a:lstStyle/>
          <a:p>
            <a:pPr marL="0" lvl="0" indent="0" algn="ctr">
              <a:lnSpc>
                <a:spcPts val="9120"/>
              </a:lnSpc>
              <a:spcBef>
                <a:spcPct val="0"/>
              </a:spcBef>
            </a:pPr>
            <a:r>
              <a:rPr lang="en-US" sz="7600">
                <a:solidFill>
                  <a:srgbClr val="000000"/>
                </a:solidFill>
                <a:latin typeface="Muli Regular"/>
              </a:rPr>
              <a:t>LIME WORK </a:t>
            </a:r>
          </a:p>
        </p:txBody>
      </p:sp>
      <p:grpSp>
        <p:nvGrpSpPr>
          <p:cNvPr id="7" name="Group 7"/>
          <p:cNvGrpSpPr/>
          <p:nvPr/>
        </p:nvGrpSpPr>
        <p:grpSpPr>
          <a:xfrm>
            <a:off x="10176912" y="1028700"/>
            <a:ext cx="7892298" cy="8709275"/>
            <a:chOff x="0" y="0"/>
            <a:chExt cx="10523064" cy="11612367"/>
          </a:xfrm>
        </p:grpSpPr>
        <p:sp>
          <p:nvSpPr>
            <p:cNvPr id="8" name="TextBox 8"/>
            <p:cNvSpPr txBox="1"/>
            <p:nvPr/>
          </p:nvSpPr>
          <p:spPr>
            <a:xfrm>
              <a:off x="0" y="-28575"/>
              <a:ext cx="10523064" cy="658549"/>
            </a:xfrm>
            <a:prstGeom prst="rect">
              <a:avLst/>
            </a:prstGeom>
          </p:spPr>
          <p:txBody>
            <a:bodyPr lIns="0" tIns="0" rIns="0" bIns="0" rtlCol="0" anchor="t">
              <a:spAutoFit/>
            </a:bodyPr>
            <a:lstStyle/>
            <a:p>
              <a:pPr marL="677416" lvl="1" indent="-338708" algn="l">
                <a:lnSpc>
                  <a:spcPts val="4078"/>
                </a:lnSpc>
                <a:buFont typeface="Arial"/>
                <a:buChar char="•"/>
              </a:pPr>
              <a:r>
                <a:rPr lang="en-US" sz="3137">
                  <a:solidFill>
                    <a:srgbClr val="F24300"/>
                  </a:solidFill>
                  <a:latin typeface="Muli Regular Bold"/>
                </a:rPr>
                <a:t>Các bước thực hiện</a:t>
              </a:r>
            </a:p>
          </p:txBody>
        </p:sp>
        <p:sp>
          <p:nvSpPr>
            <p:cNvPr id="9" name="TextBox 9"/>
            <p:cNvSpPr txBox="1"/>
            <p:nvPr/>
          </p:nvSpPr>
          <p:spPr>
            <a:xfrm>
              <a:off x="0" y="1147202"/>
              <a:ext cx="10523064" cy="10465165"/>
            </a:xfrm>
            <a:prstGeom prst="rect">
              <a:avLst/>
            </a:prstGeom>
          </p:spPr>
          <p:txBody>
            <a:bodyPr lIns="0" tIns="0" rIns="0" bIns="0" rtlCol="0" anchor="t">
              <a:spAutoFit/>
            </a:bodyPr>
            <a:lstStyle/>
            <a:p>
              <a:pPr marL="604834" lvl="1" indent="-302417">
                <a:lnSpc>
                  <a:spcPts val="4482"/>
                </a:lnSpc>
                <a:buFont typeface="Arial"/>
                <a:buChar char="•"/>
              </a:pPr>
              <a:r>
                <a:rPr lang="en-US" sz="2801">
                  <a:solidFill>
                    <a:srgbClr val="000000"/>
                  </a:solidFill>
                  <a:latin typeface="Muli Regular"/>
                </a:rPr>
                <a:t>.Hoán vị dữ liệu.</a:t>
              </a:r>
            </a:p>
            <a:p>
              <a:pPr marL="604834" lvl="1" indent="-302417">
                <a:lnSpc>
                  <a:spcPts val="4482"/>
                </a:lnSpc>
                <a:buFont typeface="Arial"/>
                <a:buChar char="•"/>
              </a:pPr>
              <a:r>
                <a:rPr lang="en-US" sz="2801">
                  <a:solidFill>
                    <a:srgbClr val="000000"/>
                  </a:solidFill>
                  <a:latin typeface="Muli Regular"/>
                </a:rPr>
                <a:t>.Tính toán chênh lệch giữa dữ liệu hoán vị và quan sát dữ liệu ban đầu.</a:t>
              </a:r>
            </a:p>
            <a:p>
              <a:pPr marL="604834" lvl="1" indent="-302417">
                <a:lnSpc>
                  <a:spcPts val="4482"/>
                </a:lnSpc>
                <a:buFont typeface="Arial"/>
                <a:buChar char="•"/>
              </a:pPr>
              <a:r>
                <a:rPr lang="en-US" sz="2801">
                  <a:solidFill>
                    <a:srgbClr val="000000"/>
                  </a:solidFill>
                  <a:latin typeface="Muli Regular"/>
                </a:rPr>
                <a:t>Đưa ra dự đoán về dữ liệu mới bằng mô hình phức tạp.</a:t>
              </a:r>
            </a:p>
            <a:p>
              <a:pPr marL="604834" lvl="1" indent="-302417">
                <a:lnSpc>
                  <a:spcPts val="4482"/>
                </a:lnSpc>
                <a:buFont typeface="Arial"/>
                <a:buChar char="•"/>
              </a:pPr>
              <a:r>
                <a:rPr lang="en-US" sz="2801">
                  <a:solidFill>
                    <a:srgbClr val="000000"/>
                  </a:solidFill>
                  <a:latin typeface="Muli Regular"/>
                </a:rPr>
                <a:t>Chọn m các đặc trưng mô tả tốt nhất kết quả mô hình phức tạp từ dữ liệu được hoán vị.</a:t>
              </a:r>
            </a:p>
            <a:p>
              <a:pPr marL="604834" lvl="1" indent="-302417">
                <a:lnSpc>
                  <a:spcPts val="4482"/>
                </a:lnSpc>
                <a:buFont typeface="Arial"/>
                <a:buChar char="•"/>
              </a:pPr>
              <a:r>
                <a:rPr lang="en-US" sz="2801">
                  <a:solidFill>
                    <a:srgbClr val="000000"/>
                  </a:solidFill>
                  <a:latin typeface="Muli Regular"/>
                </a:rPr>
                <a:t>Khớp với một mô hình đơn giản với dữ liệu hoán vị bới m đặc trưng và điểm tương đồng dưới dạng trọng số.</a:t>
              </a:r>
            </a:p>
            <a:p>
              <a:pPr marL="604834" lvl="1" indent="-302417">
                <a:lnSpc>
                  <a:spcPts val="4482"/>
                </a:lnSpc>
                <a:buFont typeface="Arial"/>
                <a:buChar char="•"/>
              </a:pPr>
              <a:r>
                <a:rPr lang="en-US" sz="2801">
                  <a:solidFill>
                    <a:srgbClr val="000000"/>
                  </a:solidFill>
                  <a:latin typeface="Muli Regular"/>
                </a:rPr>
                <a:t>Đặc trưng trọng số từ mô hình đơn giản sẽ giải thích cho hành vi cục bộ của mô hình </a:t>
              </a:r>
            </a:p>
            <a:p>
              <a:pPr>
                <a:lnSpc>
                  <a:spcPts val="4482"/>
                </a:lnSpc>
              </a:pPr>
              <a:endParaRPr lang="en-US" sz="2801">
                <a:solidFill>
                  <a:srgbClr val="000000"/>
                </a:solidFill>
                <a:latin typeface="Muli Regular"/>
              </a:endParaRPr>
            </a:p>
          </p:txBody>
        </p:sp>
      </p:grpSp>
      <p:sp>
        <p:nvSpPr>
          <p:cNvPr id="10" name="TextBox 10"/>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30.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132072" y="5954663"/>
            <a:ext cx="16260828" cy="10022583"/>
          </a:xfrm>
          <a:prstGeom prst="rect">
            <a:avLst/>
          </a:prstGeom>
        </p:spPr>
      </p:pic>
      <p:grpSp>
        <p:nvGrpSpPr>
          <p:cNvPr id="3" name="Group 3"/>
          <p:cNvGrpSpPr/>
          <p:nvPr/>
        </p:nvGrpSpPr>
        <p:grpSpPr>
          <a:xfrm>
            <a:off x="13698438" y="1028700"/>
            <a:ext cx="3560862" cy="483999"/>
            <a:chOff x="0" y="0"/>
            <a:chExt cx="4747816" cy="645332"/>
          </a:xfrm>
        </p:grpSpPr>
        <p:sp>
          <p:nvSpPr>
            <p:cNvPr id="4" name="AutoShape 4"/>
            <p:cNvSpPr/>
            <p:nvPr/>
          </p:nvSpPr>
          <p:spPr>
            <a:xfrm>
              <a:off x="0" y="0"/>
              <a:ext cx="4747816" cy="645332"/>
            </a:xfrm>
            <a:prstGeom prst="rect">
              <a:avLst/>
            </a:prstGeom>
            <a:solidFill>
              <a:srgbClr val="F24300"/>
            </a:solidFill>
          </p:spPr>
        </p:sp>
        <p:sp>
          <p:nvSpPr>
            <p:cNvPr id="5" name="TextBox 5"/>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a:solidFill>
                    <a:srgbClr val="FFFFFF"/>
                  </a:solidFill>
                  <a:latin typeface="Muli Bold"/>
                </a:rPr>
                <a:t>QUAY LẠI TRANG CHƯƠNG TRÌNH</a:t>
              </a:r>
            </a:p>
          </p:txBody>
        </p:sp>
      </p:grpSp>
      <p:grpSp>
        <p:nvGrpSpPr>
          <p:cNvPr id="6" name="Group 6"/>
          <p:cNvGrpSpPr>
            <a:grpSpLocks noChangeAspect="1"/>
          </p:cNvGrpSpPr>
          <p:nvPr/>
        </p:nvGrpSpPr>
        <p:grpSpPr>
          <a:xfrm>
            <a:off x="6290808" y="1629828"/>
            <a:ext cx="9962688" cy="6935084"/>
            <a:chOff x="0" y="0"/>
            <a:chExt cx="3652520" cy="2542540"/>
          </a:xfrm>
        </p:grpSpPr>
        <p:sp>
          <p:nvSpPr>
            <p:cNvPr id="7" name="Freeform 7"/>
            <p:cNvSpPr/>
            <p:nvPr/>
          </p:nvSpPr>
          <p:spPr>
            <a:xfrm>
              <a:off x="0" y="33020"/>
              <a:ext cx="3652520" cy="2509520"/>
            </a:xfrm>
            <a:custGeom>
              <a:avLst/>
              <a:gdLst/>
              <a:ahLst/>
              <a:cxnLst/>
              <a:rect l="l" t="t" r="r" b="b"/>
              <a:pathLst>
                <a:path w="3652520" h="2509520">
                  <a:moveTo>
                    <a:pt x="0" y="0"/>
                  </a:moveTo>
                  <a:lnTo>
                    <a:pt x="3652520" y="0"/>
                  </a:lnTo>
                  <a:lnTo>
                    <a:pt x="3652520" y="2509520"/>
                  </a:lnTo>
                  <a:lnTo>
                    <a:pt x="0" y="2509520"/>
                  </a:lnTo>
                  <a:close/>
                </a:path>
              </a:pathLst>
            </a:custGeom>
            <a:solidFill>
              <a:srgbClr val="BFBFBF"/>
            </a:solidFill>
          </p:spPr>
        </p:sp>
        <p:sp>
          <p:nvSpPr>
            <p:cNvPr id="8" name="Freeform 8"/>
            <p:cNvSpPr/>
            <p:nvPr/>
          </p:nvSpPr>
          <p:spPr>
            <a:xfrm>
              <a:off x="34290" y="71120"/>
              <a:ext cx="1786890" cy="2437130"/>
            </a:xfrm>
            <a:custGeom>
              <a:avLst/>
              <a:gdLst/>
              <a:ahLst/>
              <a:cxnLst/>
              <a:rect l="l" t="t" r="r" b="b"/>
              <a:pathLst>
                <a:path w="1786890" h="2437130">
                  <a:moveTo>
                    <a:pt x="1786890" y="2435860"/>
                  </a:moveTo>
                  <a:cubicBezTo>
                    <a:pt x="1153160" y="2437130"/>
                    <a:pt x="552450" y="2434590"/>
                    <a:pt x="0" y="2435860"/>
                  </a:cubicBezTo>
                  <a:lnTo>
                    <a:pt x="0" y="3810"/>
                  </a:lnTo>
                  <a:cubicBezTo>
                    <a:pt x="570230" y="0"/>
                    <a:pt x="1168400" y="2540"/>
                    <a:pt x="1786890" y="3810"/>
                  </a:cubicBezTo>
                  <a:lnTo>
                    <a:pt x="1786890" y="2435860"/>
                  </a:lnTo>
                  <a:close/>
                </a:path>
              </a:pathLst>
            </a:custGeom>
            <a:solidFill>
              <a:srgbClr val="DBDBDB"/>
            </a:solidFill>
          </p:spPr>
        </p:sp>
        <p:sp>
          <p:nvSpPr>
            <p:cNvPr id="9" name="Freeform 9"/>
            <p:cNvSpPr/>
            <p:nvPr/>
          </p:nvSpPr>
          <p:spPr>
            <a:xfrm>
              <a:off x="34290" y="41910"/>
              <a:ext cx="1786890" cy="2465070"/>
            </a:xfrm>
            <a:custGeom>
              <a:avLst/>
              <a:gdLst/>
              <a:ahLst/>
              <a:cxnLst/>
              <a:rect l="l" t="t" r="r" b="b"/>
              <a:pathLst>
                <a:path w="1786890" h="2465070">
                  <a:moveTo>
                    <a:pt x="1786890" y="2465070"/>
                  </a:moveTo>
                  <a:cubicBezTo>
                    <a:pt x="1153160" y="2438400"/>
                    <a:pt x="552450" y="2434590"/>
                    <a:pt x="0" y="2465070"/>
                  </a:cubicBezTo>
                  <a:lnTo>
                    <a:pt x="0" y="33020"/>
                  </a:lnTo>
                  <a:cubicBezTo>
                    <a:pt x="570230" y="0"/>
                    <a:pt x="1168400" y="2540"/>
                    <a:pt x="1786890" y="33020"/>
                  </a:cubicBezTo>
                  <a:lnTo>
                    <a:pt x="1786890" y="2465070"/>
                  </a:lnTo>
                  <a:close/>
                </a:path>
              </a:pathLst>
            </a:custGeom>
            <a:solidFill>
              <a:srgbClr val="E9E9E9"/>
            </a:solidFill>
          </p:spPr>
        </p:sp>
        <p:sp>
          <p:nvSpPr>
            <p:cNvPr id="10" name="Freeform 10"/>
            <p:cNvSpPr/>
            <p:nvPr/>
          </p:nvSpPr>
          <p:spPr>
            <a:xfrm>
              <a:off x="85090" y="-21590"/>
              <a:ext cx="1737360" cy="2528570"/>
            </a:xfrm>
            <a:custGeom>
              <a:avLst/>
              <a:gdLst/>
              <a:ahLst/>
              <a:cxnLst/>
              <a:rect l="l" t="t" r="r" b="b"/>
              <a:pathLst>
                <a:path w="1737360" h="2528570">
                  <a:moveTo>
                    <a:pt x="1736090" y="2528570"/>
                  </a:moveTo>
                  <a:cubicBezTo>
                    <a:pt x="1102360" y="2501900"/>
                    <a:pt x="552450" y="2458720"/>
                    <a:pt x="0" y="2489200"/>
                  </a:cubicBezTo>
                  <a:lnTo>
                    <a:pt x="7620" y="33020"/>
                  </a:lnTo>
                  <a:cubicBezTo>
                    <a:pt x="577850" y="0"/>
                    <a:pt x="1113790" y="40640"/>
                    <a:pt x="1737360" y="95250"/>
                  </a:cubicBezTo>
                  <a:lnTo>
                    <a:pt x="1737360" y="2528570"/>
                  </a:lnTo>
                  <a:close/>
                </a:path>
              </a:pathLst>
            </a:custGeom>
            <a:blipFill>
              <a:blip r:embed="rId4"/>
              <a:stretch>
                <a:fillRect l="-58924" r="-58924"/>
              </a:stretch>
            </a:blipFill>
          </p:spPr>
        </p:sp>
        <p:sp>
          <p:nvSpPr>
            <p:cNvPr id="11" name="Freeform 11"/>
            <p:cNvSpPr/>
            <p:nvPr/>
          </p:nvSpPr>
          <p:spPr>
            <a:xfrm>
              <a:off x="1821180" y="71120"/>
              <a:ext cx="1786890" cy="2437130"/>
            </a:xfrm>
            <a:custGeom>
              <a:avLst/>
              <a:gdLst/>
              <a:ahLst/>
              <a:cxnLst/>
              <a:rect l="l" t="t" r="r" b="b"/>
              <a:pathLst>
                <a:path w="1786890" h="2437130">
                  <a:moveTo>
                    <a:pt x="0" y="2435860"/>
                  </a:moveTo>
                  <a:cubicBezTo>
                    <a:pt x="633730" y="2437130"/>
                    <a:pt x="1234440" y="2434590"/>
                    <a:pt x="1786890" y="2435860"/>
                  </a:cubicBezTo>
                  <a:lnTo>
                    <a:pt x="1786890" y="3810"/>
                  </a:lnTo>
                  <a:cubicBezTo>
                    <a:pt x="1216660" y="0"/>
                    <a:pt x="618490" y="2540"/>
                    <a:pt x="0" y="3810"/>
                  </a:cubicBezTo>
                  <a:lnTo>
                    <a:pt x="0" y="2435860"/>
                  </a:lnTo>
                  <a:close/>
                </a:path>
              </a:pathLst>
            </a:custGeom>
            <a:solidFill>
              <a:srgbClr val="DBDBDB"/>
            </a:solidFill>
          </p:spPr>
        </p:sp>
        <p:sp>
          <p:nvSpPr>
            <p:cNvPr id="12" name="Freeform 12"/>
            <p:cNvSpPr/>
            <p:nvPr/>
          </p:nvSpPr>
          <p:spPr>
            <a:xfrm>
              <a:off x="1821180" y="41910"/>
              <a:ext cx="1786890" cy="2465070"/>
            </a:xfrm>
            <a:custGeom>
              <a:avLst/>
              <a:gdLst/>
              <a:ahLst/>
              <a:cxnLst/>
              <a:rect l="l" t="t" r="r" b="b"/>
              <a:pathLst>
                <a:path w="1786890" h="2465070">
                  <a:moveTo>
                    <a:pt x="0" y="2465070"/>
                  </a:moveTo>
                  <a:cubicBezTo>
                    <a:pt x="633730" y="2438400"/>
                    <a:pt x="1234440" y="2434590"/>
                    <a:pt x="1786890" y="2465070"/>
                  </a:cubicBezTo>
                  <a:lnTo>
                    <a:pt x="1786890" y="33020"/>
                  </a:lnTo>
                  <a:cubicBezTo>
                    <a:pt x="1216660" y="0"/>
                    <a:pt x="618490" y="2540"/>
                    <a:pt x="0" y="33020"/>
                  </a:cubicBezTo>
                  <a:lnTo>
                    <a:pt x="0" y="2465070"/>
                  </a:lnTo>
                  <a:close/>
                </a:path>
              </a:pathLst>
            </a:custGeom>
            <a:solidFill>
              <a:srgbClr val="E9E9E9"/>
            </a:solidFill>
          </p:spPr>
        </p:sp>
        <p:sp>
          <p:nvSpPr>
            <p:cNvPr id="13" name="Freeform 13"/>
            <p:cNvSpPr/>
            <p:nvPr/>
          </p:nvSpPr>
          <p:spPr>
            <a:xfrm>
              <a:off x="1821180" y="-21590"/>
              <a:ext cx="1736090" cy="2528570"/>
            </a:xfrm>
            <a:custGeom>
              <a:avLst/>
              <a:gdLst/>
              <a:ahLst/>
              <a:cxnLst/>
              <a:rect l="l" t="t" r="r" b="b"/>
              <a:pathLst>
                <a:path w="1736090" h="2528570">
                  <a:moveTo>
                    <a:pt x="0" y="2528570"/>
                  </a:moveTo>
                  <a:cubicBezTo>
                    <a:pt x="633730" y="2501900"/>
                    <a:pt x="1183640" y="2458720"/>
                    <a:pt x="1736090" y="2489200"/>
                  </a:cubicBezTo>
                  <a:lnTo>
                    <a:pt x="1729740" y="33020"/>
                  </a:lnTo>
                  <a:cubicBezTo>
                    <a:pt x="1159510" y="0"/>
                    <a:pt x="623570" y="40640"/>
                    <a:pt x="0" y="95250"/>
                  </a:cubicBezTo>
                  <a:lnTo>
                    <a:pt x="0" y="2528570"/>
                  </a:lnTo>
                  <a:close/>
                </a:path>
              </a:pathLst>
            </a:custGeom>
            <a:blipFill>
              <a:blip r:embed="rId5"/>
              <a:stretch>
                <a:fillRect l="-23631" r="-23631"/>
              </a:stretch>
            </a:blipFill>
          </p:spPr>
        </p:sp>
        <p:sp>
          <p:nvSpPr>
            <p:cNvPr id="14" name="Freeform 14"/>
            <p:cNvSpPr/>
            <p:nvPr/>
          </p:nvSpPr>
          <p:spPr>
            <a:xfrm>
              <a:off x="1807210" y="74930"/>
              <a:ext cx="29210" cy="2433320"/>
            </a:xfrm>
            <a:custGeom>
              <a:avLst/>
              <a:gdLst/>
              <a:ahLst/>
              <a:cxnLst/>
              <a:rect l="l" t="t" r="r" b="b"/>
              <a:pathLst>
                <a:path w="29210" h="2433320">
                  <a:moveTo>
                    <a:pt x="12700" y="2432050"/>
                  </a:moveTo>
                  <a:cubicBezTo>
                    <a:pt x="3810" y="2228850"/>
                    <a:pt x="1270" y="2026920"/>
                    <a:pt x="3810" y="1823720"/>
                  </a:cubicBezTo>
                  <a:cubicBezTo>
                    <a:pt x="5080" y="1722120"/>
                    <a:pt x="8890" y="1620520"/>
                    <a:pt x="10160" y="1520190"/>
                  </a:cubicBezTo>
                  <a:cubicBezTo>
                    <a:pt x="11430" y="1418590"/>
                    <a:pt x="8890" y="1316990"/>
                    <a:pt x="7620" y="1216660"/>
                  </a:cubicBezTo>
                  <a:cubicBezTo>
                    <a:pt x="5080" y="1115060"/>
                    <a:pt x="3810" y="1013460"/>
                    <a:pt x="2540" y="913130"/>
                  </a:cubicBezTo>
                  <a:cubicBezTo>
                    <a:pt x="1270" y="811530"/>
                    <a:pt x="0" y="709930"/>
                    <a:pt x="1270" y="609600"/>
                  </a:cubicBezTo>
                  <a:cubicBezTo>
                    <a:pt x="2540" y="406400"/>
                    <a:pt x="5080" y="204470"/>
                    <a:pt x="13970" y="1270"/>
                  </a:cubicBezTo>
                  <a:cubicBezTo>
                    <a:pt x="13970" y="0"/>
                    <a:pt x="13970" y="0"/>
                    <a:pt x="15240" y="0"/>
                  </a:cubicBezTo>
                  <a:cubicBezTo>
                    <a:pt x="16510" y="0"/>
                    <a:pt x="16510" y="0"/>
                    <a:pt x="16510" y="1270"/>
                  </a:cubicBezTo>
                  <a:cubicBezTo>
                    <a:pt x="24130" y="204470"/>
                    <a:pt x="27940" y="406400"/>
                    <a:pt x="29210" y="609600"/>
                  </a:cubicBezTo>
                  <a:cubicBezTo>
                    <a:pt x="29210" y="711200"/>
                    <a:pt x="27940" y="812800"/>
                    <a:pt x="27940" y="913130"/>
                  </a:cubicBezTo>
                  <a:cubicBezTo>
                    <a:pt x="26670" y="1014730"/>
                    <a:pt x="25400" y="1116330"/>
                    <a:pt x="22860" y="1216660"/>
                  </a:cubicBezTo>
                  <a:cubicBezTo>
                    <a:pt x="20320" y="1318260"/>
                    <a:pt x="19050" y="1419860"/>
                    <a:pt x="20320" y="1520190"/>
                  </a:cubicBezTo>
                  <a:cubicBezTo>
                    <a:pt x="21590" y="1621790"/>
                    <a:pt x="25400" y="1723390"/>
                    <a:pt x="26670" y="1823720"/>
                  </a:cubicBezTo>
                  <a:cubicBezTo>
                    <a:pt x="29210" y="2026920"/>
                    <a:pt x="25400" y="2228850"/>
                    <a:pt x="17780" y="2432050"/>
                  </a:cubicBezTo>
                  <a:cubicBezTo>
                    <a:pt x="15240" y="2433320"/>
                    <a:pt x="15240" y="2433320"/>
                    <a:pt x="12700" y="2432050"/>
                  </a:cubicBezTo>
                  <a:cubicBezTo>
                    <a:pt x="13971" y="2433320"/>
                    <a:pt x="12700" y="2433320"/>
                    <a:pt x="12700" y="2432050"/>
                  </a:cubicBezTo>
                  <a:close/>
                </a:path>
              </a:pathLst>
            </a:custGeom>
            <a:solidFill>
              <a:srgbClr val="DBDBDB"/>
            </a:solidFill>
          </p:spPr>
        </p:sp>
      </p:grpSp>
      <p:sp>
        <p:nvSpPr>
          <p:cNvPr id="15" name="TextBox 15"/>
          <p:cNvSpPr txBox="1"/>
          <p:nvPr/>
        </p:nvSpPr>
        <p:spPr>
          <a:xfrm>
            <a:off x="1028700" y="6810375"/>
            <a:ext cx="5116777" cy="2447925"/>
          </a:xfrm>
          <a:prstGeom prst="rect">
            <a:avLst/>
          </a:prstGeom>
        </p:spPr>
        <p:txBody>
          <a:bodyPr lIns="0" tIns="0" rIns="0" bIns="0" rtlCol="0" anchor="t">
            <a:spAutoFit/>
          </a:bodyPr>
          <a:lstStyle/>
          <a:p>
            <a:pPr marL="0" lvl="0" indent="0">
              <a:lnSpc>
                <a:spcPts val="9600"/>
              </a:lnSpc>
              <a:spcBef>
                <a:spcPct val="0"/>
              </a:spcBef>
            </a:pPr>
            <a:r>
              <a:rPr lang="en-US" sz="8000">
                <a:solidFill>
                  <a:srgbClr val="000000"/>
                </a:solidFill>
                <a:latin typeface="Muli Regular"/>
              </a:rPr>
              <a:t>Tạo ảnh hoán vị</a:t>
            </a:r>
          </a:p>
        </p:txBody>
      </p:sp>
      <p:sp>
        <p:nvSpPr>
          <p:cNvPr id="16" name="TextBox 16"/>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31.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3132072" y="5954663"/>
            <a:ext cx="16260828" cy="10022583"/>
          </a:xfrm>
          <a:prstGeom prst="rect">
            <a:avLst/>
          </a:prstGeom>
        </p:spPr>
      </p:pic>
      <p:grpSp>
        <p:nvGrpSpPr>
          <p:cNvPr id="3" name="Group 3"/>
          <p:cNvGrpSpPr/>
          <p:nvPr/>
        </p:nvGrpSpPr>
        <p:grpSpPr>
          <a:xfrm>
            <a:off x="13698438" y="1028700"/>
            <a:ext cx="3560862" cy="483999"/>
            <a:chOff x="0" y="0"/>
            <a:chExt cx="4747816" cy="645332"/>
          </a:xfrm>
        </p:grpSpPr>
        <p:sp>
          <p:nvSpPr>
            <p:cNvPr id="4" name="AutoShape 4"/>
            <p:cNvSpPr/>
            <p:nvPr/>
          </p:nvSpPr>
          <p:spPr>
            <a:xfrm>
              <a:off x="0" y="0"/>
              <a:ext cx="4747816" cy="645332"/>
            </a:xfrm>
            <a:prstGeom prst="rect">
              <a:avLst/>
            </a:prstGeom>
            <a:solidFill>
              <a:srgbClr val="F24300"/>
            </a:solidFill>
          </p:spPr>
        </p:sp>
        <p:sp>
          <p:nvSpPr>
            <p:cNvPr id="5" name="TextBox 5"/>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a:solidFill>
                    <a:srgbClr val="FFFFFF"/>
                  </a:solidFill>
                  <a:latin typeface="Muli Bold"/>
                </a:rPr>
                <a:t>QUAY LẠI TRANG CHƯƠNG TRÌNH</a:t>
              </a:r>
            </a:p>
          </p:txBody>
        </p:sp>
      </p:grpSp>
      <p:grpSp>
        <p:nvGrpSpPr>
          <p:cNvPr id="6" name="Group 6"/>
          <p:cNvGrpSpPr>
            <a:grpSpLocks noChangeAspect="1"/>
          </p:cNvGrpSpPr>
          <p:nvPr/>
        </p:nvGrpSpPr>
        <p:grpSpPr>
          <a:xfrm>
            <a:off x="7917347" y="1774507"/>
            <a:ext cx="7375929" cy="7483793"/>
            <a:chOff x="0" y="0"/>
            <a:chExt cx="2952750" cy="2995930"/>
          </a:xfrm>
        </p:grpSpPr>
        <p:sp>
          <p:nvSpPr>
            <p:cNvPr id="7" name="Freeform 7"/>
            <p:cNvSpPr/>
            <p:nvPr/>
          </p:nvSpPr>
          <p:spPr>
            <a:xfrm>
              <a:off x="-2540" y="-5080"/>
              <a:ext cx="2962910" cy="3004820"/>
            </a:xfrm>
            <a:custGeom>
              <a:avLst/>
              <a:gdLst/>
              <a:ahLst/>
              <a:cxnLst/>
              <a:rect l="l" t="t" r="r" b="b"/>
              <a:pathLst>
                <a:path w="2962910" h="300482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5"/>
              <a:stretch>
                <a:fillRect l="-2344" r="-2344"/>
              </a:stretch>
            </a:blipFill>
          </p:spPr>
        </p:sp>
      </p:grpSp>
      <p:sp>
        <p:nvSpPr>
          <p:cNvPr id="8" name="TextBox 8"/>
          <p:cNvSpPr txBox="1"/>
          <p:nvPr/>
        </p:nvSpPr>
        <p:spPr>
          <a:xfrm>
            <a:off x="1028700" y="6810375"/>
            <a:ext cx="5116777" cy="2447925"/>
          </a:xfrm>
          <a:prstGeom prst="rect">
            <a:avLst/>
          </a:prstGeom>
        </p:spPr>
        <p:txBody>
          <a:bodyPr lIns="0" tIns="0" rIns="0" bIns="0" rtlCol="0" anchor="t">
            <a:spAutoFit/>
          </a:bodyPr>
          <a:lstStyle/>
          <a:p>
            <a:pPr marL="0" lvl="0" indent="0">
              <a:lnSpc>
                <a:spcPts val="9600"/>
              </a:lnSpc>
              <a:spcBef>
                <a:spcPct val="0"/>
              </a:spcBef>
            </a:pPr>
            <a:r>
              <a:rPr lang="en-US" sz="8000">
                <a:solidFill>
                  <a:srgbClr val="000000"/>
                </a:solidFill>
                <a:latin typeface="Muli Regular"/>
              </a:rPr>
              <a:t>Tạo ảnh hoán vị</a:t>
            </a:r>
          </a:p>
        </p:txBody>
      </p:sp>
      <p:sp>
        <p:nvSpPr>
          <p:cNvPr id="9" name="TextBox 9"/>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32.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3132072" y="5954663"/>
            <a:ext cx="16260828" cy="10022583"/>
          </a:xfrm>
          <a:prstGeom prst="rect">
            <a:avLst/>
          </a:prstGeom>
        </p:spPr>
      </p:pic>
      <p:pic>
        <p:nvPicPr>
          <p:cNvPr id="3" name="Picture 3"/>
          <p:cNvPicPr>
            <a:picLocks noChangeAspect="1"/>
          </p:cNvPicPr>
          <p:nvPr/>
        </p:nvPicPr>
        <p:blipFill>
          <a:blip r:embed="rId5"/>
          <a:srcRect t="9019"/>
          <a:stretch>
            <a:fillRect/>
          </a:stretch>
        </p:blipFill>
        <p:spPr>
          <a:xfrm>
            <a:off x="5290287" y="2315834"/>
            <a:ext cx="12731378" cy="3835971"/>
          </a:xfrm>
          <a:prstGeom prst="rect">
            <a:avLst/>
          </a:prstGeom>
        </p:spPr>
      </p:pic>
      <p:sp>
        <p:nvSpPr>
          <p:cNvPr id="4" name="TextBox 4"/>
          <p:cNvSpPr txBox="1"/>
          <p:nvPr/>
        </p:nvSpPr>
        <p:spPr>
          <a:xfrm>
            <a:off x="301082" y="6810375"/>
            <a:ext cx="5844395" cy="2447925"/>
          </a:xfrm>
          <a:prstGeom prst="rect">
            <a:avLst/>
          </a:prstGeom>
        </p:spPr>
        <p:txBody>
          <a:bodyPr lIns="0" tIns="0" rIns="0" bIns="0" rtlCol="0" anchor="t">
            <a:spAutoFit/>
          </a:bodyPr>
          <a:lstStyle/>
          <a:p>
            <a:pPr marL="0" lvl="0" indent="0">
              <a:lnSpc>
                <a:spcPts val="9600"/>
              </a:lnSpc>
              <a:spcBef>
                <a:spcPct val="0"/>
              </a:spcBef>
            </a:pPr>
            <a:r>
              <a:rPr lang="en-US" sz="8000">
                <a:solidFill>
                  <a:srgbClr val="000000"/>
                </a:solidFill>
                <a:latin typeface="Muli Regular"/>
              </a:rPr>
              <a:t>Chọn top 10 features</a:t>
            </a:r>
          </a:p>
        </p:txBody>
      </p:sp>
      <p:sp>
        <p:nvSpPr>
          <p:cNvPr id="5" name="TextBox 5"/>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33.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3132072" y="5954663"/>
            <a:ext cx="16260828" cy="10022583"/>
          </a:xfrm>
          <a:prstGeom prst="rect">
            <a:avLst/>
          </a:prstGeom>
        </p:spPr>
      </p:pic>
      <p:grpSp>
        <p:nvGrpSpPr>
          <p:cNvPr id="3" name="Group 3"/>
          <p:cNvGrpSpPr>
            <a:grpSpLocks noChangeAspect="1"/>
          </p:cNvGrpSpPr>
          <p:nvPr/>
        </p:nvGrpSpPr>
        <p:grpSpPr>
          <a:xfrm>
            <a:off x="7881431" y="393560"/>
            <a:ext cx="8495191" cy="8102843"/>
            <a:chOff x="0" y="0"/>
            <a:chExt cx="6324600" cy="6032500"/>
          </a:xfrm>
        </p:grpSpPr>
        <p:sp>
          <p:nvSpPr>
            <p:cNvPr id="4" name="Freeform 4"/>
            <p:cNvSpPr/>
            <p:nvPr/>
          </p:nvSpPr>
          <p:spPr>
            <a:xfrm>
              <a:off x="127000" y="1270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5"/>
              <a:stretch>
                <a:fillRect t="-1446" b="-1446"/>
              </a:stretch>
            </a:blipFill>
          </p:spPr>
        </p:sp>
        <p:sp>
          <p:nvSpPr>
            <p:cNvPr id="5" name="Freeform 5"/>
            <p:cNvSpPr/>
            <p:nvPr/>
          </p:nvSpPr>
          <p:spPr>
            <a:xfrm>
              <a:off x="127000" y="30734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6"/>
              <a:stretch>
                <a:fillRect t="-1446" b="-1446"/>
              </a:stretch>
            </a:blipFill>
          </p:spPr>
        </p:sp>
        <p:sp>
          <p:nvSpPr>
            <p:cNvPr id="6" name="Freeform 6"/>
            <p:cNvSpPr/>
            <p:nvPr/>
          </p:nvSpPr>
          <p:spPr>
            <a:xfrm>
              <a:off x="3213100" y="30734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7"/>
              <a:stretch>
                <a:fillRect t="-1446" b="-1446"/>
              </a:stretch>
            </a:blipFill>
          </p:spPr>
        </p:sp>
        <p:sp>
          <p:nvSpPr>
            <p:cNvPr id="7" name="Freeform 7"/>
            <p:cNvSpPr/>
            <p:nvPr/>
          </p:nvSpPr>
          <p:spPr>
            <a:xfrm>
              <a:off x="3213100" y="127000"/>
              <a:ext cx="2984500" cy="2844800"/>
            </a:xfrm>
            <a:custGeom>
              <a:avLst/>
              <a:gdLst/>
              <a:ahLst/>
              <a:cxnLst/>
              <a:rect l="l" t="t" r="r" b="b"/>
              <a:pathLst>
                <a:path w="2984500" h="2844800">
                  <a:moveTo>
                    <a:pt x="0" y="0"/>
                  </a:moveTo>
                  <a:lnTo>
                    <a:pt x="2984500" y="0"/>
                  </a:lnTo>
                  <a:lnTo>
                    <a:pt x="2984500" y="2844800"/>
                  </a:lnTo>
                  <a:lnTo>
                    <a:pt x="0" y="2844800"/>
                  </a:lnTo>
                  <a:close/>
                </a:path>
              </a:pathLst>
            </a:custGeom>
            <a:blipFill>
              <a:blip r:embed="rId8"/>
              <a:stretch>
                <a:fillRect t="-1446" b="-1446"/>
              </a:stretch>
            </a:blipFill>
          </p:spPr>
        </p:sp>
        <p:sp>
          <p:nvSpPr>
            <p:cNvPr id="8" name="Freeform 8"/>
            <p:cNvSpPr/>
            <p:nvPr/>
          </p:nvSpPr>
          <p:spPr>
            <a:xfrm>
              <a:off x="0" y="0"/>
              <a:ext cx="6324600" cy="6032500"/>
            </a:xfrm>
            <a:custGeom>
              <a:avLst/>
              <a:gdLst/>
              <a:ahLst/>
              <a:cxnLst/>
              <a:rect l="l" t="t" r="r" b="b"/>
              <a:pathLst>
                <a:path w="6324600" h="6032500">
                  <a:moveTo>
                    <a:pt x="0" y="0"/>
                  </a:moveTo>
                  <a:lnTo>
                    <a:pt x="0" y="6032500"/>
                  </a:lnTo>
                  <a:lnTo>
                    <a:pt x="6324600" y="6032500"/>
                  </a:lnTo>
                  <a:lnTo>
                    <a:pt x="6324600" y="0"/>
                  </a:lnTo>
                  <a:lnTo>
                    <a:pt x="0" y="0"/>
                  </a:lnTo>
                  <a:close/>
                  <a:moveTo>
                    <a:pt x="6197600" y="2971800"/>
                  </a:moveTo>
                  <a:lnTo>
                    <a:pt x="3213100" y="2971800"/>
                  </a:lnTo>
                  <a:lnTo>
                    <a:pt x="3213100" y="127000"/>
                  </a:lnTo>
                  <a:lnTo>
                    <a:pt x="6197600" y="127000"/>
                  </a:lnTo>
                  <a:lnTo>
                    <a:pt x="6197600" y="2971800"/>
                  </a:lnTo>
                  <a:close/>
                  <a:moveTo>
                    <a:pt x="3111500" y="127000"/>
                  </a:moveTo>
                  <a:lnTo>
                    <a:pt x="3111500" y="2971800"/>
                  </a:lnTo>
                  <a:lnTo>
                    <a:pt x="127000" y="2971800"/>
                  </a:lnTo>
                  <a:lnTo>
                    <a:pt x="127000" y="127000"/>
                  </a:lnTo>
                  <a:lnTo>
                    <a:pt x="3111500" y="127000"/>
                  </a:lnTo>
                  <a:close/>
                  <a:moveTo>
                    <a:pt x="127000" y="5905500"/>
                  </a:moveTo>
                  <a:lnTo>
                    <a:pt x="127000" y="3073400"/>
                  </a:lnTo>
                  <a:lnTo>
                    <a:pt x="3111500" y="3073400"/>
                  </a:lnTo>
                  <a:lnTo>
                    <a:pt x="3111500" y="5905500"/>
                  </a:lnTo>
                  <a:lnTo>
                    <a:pt x="127000" y="5905500"/>
                  </a:lnTo>
                  <a:close/>
                  <a:moveTo>
                    <a:pt x="3213100" y="5905500"/>
                  </a:moveTo>
                  <a:lnTo>
                    <a:pt x="3213100" y="3073400"/>
                  </a:lnTo>
                  <a:lnTo>
                    <a:pt x="6197600" y="3073400"/>
                  </a:lnTo>
                  <a:lnTo>
                    <a:pt x="6197600" y="5905500"/>
                  </a:lnTo>
                  <a:lnTo>
                    <a:pt x="3213100" y="5905500"/>
                  </a:lnTo>
                  <a:close/>
                </a:path>
              </a:pathLst>
            </a:custGeom>
            <a:solidFill>
              <a:srgbClr val="92278E"/>
            </a:solidFill>
          </p:spPr>
        </p:sp>
      </p:grpSp>
      <p:sp>
        <p:nvSpPr>
          <p:cNvPr id="9" name="TextBox 9"/>
          <p:cNvSpPr txBox="1"/>
          <p:nvPr/>
        </p:nvSpPr>
        <p:spPr>
          <a:xfrm>
            <a:off x="301082" y="5591175"/>
            <a:ext cx="5844395" cy="3667125"/>
          </a:xfrm>
          <a:prstGeom prst="rect">
            <a:avLst/>
          </a:prstGeom>
        </p:spPr>
        <p:txBody>
          <a:bodyPr lIns="0" tIns="0" rIns="0" bIns="0" rtlCol="0" anchor="t">
            <a:spAutoFit/>
          </a:bodyPr>
          <a:lstStyle/>
          <a:p>
            <a:pPr marL="0" lvl="0" indent="0">
              <a:lnSpc>
                <a:spcPts val="9600"/>
              </a:lnSpc>
              <a:spcBef>
                <a:spcPct val="0"/>
              </a:spcBef>
            </a:pPr>
            <a:r>
              <a:rPr lang="en-US" sz="8000">
                <a:solidFill>
                  <a:srgbClr val="000000"/>
                </a:solidFill>
                <a:latin typeface="Muli Regular"/>
              </a:rPr>
              <a:t>Kết quả giải thích của LIME</a:t>
            </a:r>
          </a:p>
        </p:txBody>
      </p:sp>
      <p:sp>
        <p:nvSpPr>
          <p:cNvPr id="10" name="TextBox 10"/>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33.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67846" y="235058"/>
            <a:ext cx="10390675"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Muli Bold Bold"/>
              </a:rPr>
              <a:t>KẾT LUẬN</a:t>
            </a:r>
          </a:p>
        </p:txBody>
      </p:sp>
      <p:sp>
        <p:nvSpPr>
          <p:cNvPr id="3" name="AutoShape 3"/>
          <p:cNvSpPr/>
          <p:nvPr/>
        </p:nvSpPr>
        <p:spPr>
          <a:xfrm>
            <a:off x="6136057" y="1866900"/>
            <a:ext cx="4342824" cy="0"/>
          </a:xfrm>
          <a:prstGeom prst="line">
            <a:avLst/>
          </a:prstGeom>
          <a:ln w="38100" cap="flat">
            <a:solidFill>
              <a:srgbClr val="000000"/>
            </a:solidFill>
            <a:prstDash val="solid"/>
            <a:headEnd type="none" w="sm" len="sm"/>
            <a:tailEnd type="none" w="sm" len="sm"/>
          </a:ln>
        </p:spPr>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1922" y="421102"/>
            <a:ext cx="1173556" cy="853656"/>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41041">
            <a:off x="-6521096" y="3918118"/>
            <a:ext cx="17614873" cy="17454738"/>
          </a:xfrm>
          <a:prstGeom prst="rect">
            <a:avLst/>
          </a:prstGeom>
        </p:spPr>
      </p:pic>
      <p:sp>
        <p:nvSpPr>
          <p:cNvPr id="6" name="TextBox 6"/>
          <p:cNvSpPr txBox="1"/>
          <p:nvPr/>
        </p:nvSpPr>
        <p:spPr>
          <a:xfrm>
            <a:off x="1028700" y="2350216"/>
            <a:ext cx="7048500" cy="738504"/>
          </a:xfrm>
          <a:prstGeom prst="rect">
            <a:avLst/>
          </a:prstGeom>
        </p:spPr>
        <p:txBody>
          <a:bodyPr wrap="square" lIns="0" tIns="0" rIns="0" bIns="0" rtlCol="0" anchor="t">
            <a:spAutoFit/>
          </a:bodyPr>
          <a:lstStyle/>
          <a:p>
            <a:pPr algn="ctr">
              <a:lnSpc>
                <a:spcPts val="6020"/>
              </a:lnSpc>
            </a:pPr>
            <a:r>
              <a:rPr lang="en-US" sz="4300" dirty="0" err="1">
                <a:solidFill>
                  <a:srgbClr val="000000"/>
                </a:solidFill>
                <a:latin typeface="DejaVu Serif"/>
              </a:rPr>
              <a:t>Những</a:t>
            </a:r>
            <a:r>
              <a:rPr lang="en-US" sz="4300" dirty="0">
                <a:solidFill>
                  <a:srgbClr val="000000"/>
                </a:solidFill>
                <a:latin typeface="DejaVu Serif"/>
              </a:rPr>
              <a:t> </a:t>
            </a:r>
            <a:r>
              <a:rPr lang="en-US" sz="4300" dirty="0" err="1">
                <a:solidFill>
                  <a:srgbClr val="000000"/>
                </a:solidFill>
                <a:latin typeface="DejaVu Serif"/>
              </a:rPr>
              <a:t>điều</a:t>
            </a:r>
            <a:r>
              <a:rPr lang="en-US" sz="4300" dirty="0">
                <a:solidFill>
                  <a:srgbClr val="000000"/>
                </a:solidFill>
                <a:latin typeface="DejaVu Serif"/>
              </a:rPr>
              <a:t> </a:t>
            </a:r>
            <a:r>
              <a:rPr lang="en-US" sz="4300" dirty="0" err="1">
                <a:solidFill>
                  <a:srgbClr val="000000"/>
                </a:solidFill>
                <a:latin typeface="DejaVu Serif"/>
              </a:rPr>
              <a:t>làm</a:t>
            </a:r>
            <a:r>
              <a:rPr lang="en-US" sz="4300" dirty="0">
                <a:solidFill>
                  <a:srgbClr val="000000"/>
                </a:solidFill>
                <a:latin typeface="DejaVu Serif"/>
              </a:rPr>
              <a:t> </a:t>
            </a:r>
            <a:r>
              <a:rPr lang="en-US" sz="4300" dirty="0" err="1">
                <a:solidFill>
                  <a:srgbClr val="000000"/>
                </a:solidFill>
                <a:latin typeface="DejaVu Serif"/>
              </a:rPr>
              <a:t>được</a:t>
            </a:r>
            <a:endParaRPr lang="en-US" sz="4300" dirty="0">
              <a:solidFill>
                <a:srgbClr val="000000"/>
              </a:solidFill>
              <a:latin typeface="DejaVu Serif"/>
            </a:endParaRPr>
          </a:p>
        </p:txBody>
      </p:sp>
      <p:sp>
        <p:nvSpPr>
          <p:cNvPr id="7" name="TextBox 7"/>
          <p:cNvSpPr txBox="1"/>
          <p:nvPr/>
        </p:nvSpPr>
        <p:spPr>
          <a:xfrm>
            <a:off x="1028700" y="3031571"/>
            <a:ext cx="11226296" cy="2384333"/>
          </a:xfrm>
          <a:prstGeom prst="rect">
            <a:avLst/>
          </a:prstGeom>
        </p:spPr>
        <p:txBody>
          <a:bodyPr lIns="0" tIns="0" rIns="0" bIns="0" rtlCol="0" anchor="t">
            <a:spAutoFit/>
          </a:bodyPr>
          <a:lstStyle/>
          <a:p>
            <a:pPr marL="738261" lvl="1" indent="-369130">
              <a:lnSpc>
                <a:spcPts val="4787"/>
              </a:lnSpc>
              <a:buFont typeface="Arial"/>
              <a:buChar char="•"/>
            </a:pPr>
            <a:r>
              <a:rPr lang="en-US" sz="3419">
                <a:solidFill>
                  <a:srgbClr val="000000"/>
                </a:solidFill>
                <a:latin typeface="Times Neue Roman"/>
              </a:rPr>
              <a:t>Hiểu được 1 số thuật toán của Explainable AI</a:t>
            </a:r>
          </a:p>
          <a:p>
            <a:pPr marL="738261" lvl="1" indent="-369130">
              <a:lnSpc>
                <a:spcPts val="4787"/>
              </a:lnSpc>
              <a:buFont typeface="Arial"/>
              <a:buChar char="•"/>
            </a:pPr>
            <a:r>
              <a:rPr lang="en-US" sz="3419">
                <a:solidFill>
                  <a:srgbClr val="000000"/>
                </a:solidFill>
                <a:latin typeface="Times Neue Roman"/>
              </a:rPr>
              <a:t>Triển khai được mô hình học sâu CNN</a:t>
            </a:r>
          </a:p>
          <a:p>
            <a:pPr marL="738261" lvl="1" indent="-369130">
              <a:lnSpc>
                <a:spcPts val="4787"/>
              </a:lnSpc>
              <a:buFont typeface="Arial"/>
              <a:buChar char="•"/>
            </a:pPr>
            <a:r>
              <a:rPr lang="en-US" sz="3419">
                <a:solidFill>
                  <a:srgbClr val="000000"/>
                </a:solidFill>
                <a:latin typeface="Times Neue Roman"/>
              </a:rPr>
              <a:t>Áp dụng dụng được thuật toán LIME để giải thích</a:t>
            </a:r>
          </a:p>
          <a:p>
            <a:pPr>
              <a:lnSpc>
                <a:spcPts val="4787"/>
              </a:lnSpc>
            </a:pPr>
            <a:endParaRPr lang="en-US" sz="3419">
              <a:solidFill>
                <a:srgbClr val="000000"/>
              </a:solidFill>
              <a:latin typeface="Times Neue Roman"/>
            </a:endParaRPr>
          </a:p>
        </p:txBody>
      </p:sp>
      <p:sp>
        <p:nvSpPr>
          <p:cNvPr id="8" name="TextBox 8"/>
          <p:cNvSpPr txBox="1"/>
          <p:nvPr/>
        </p:nvSpPr>
        <p:spPr>
          <a:xfrm>
            <a:off x="1028700" y="5330179"/>
            <a:ext cx="4478293" cy="738504"/>
          </a:xfrm>
          <a:prstGeom prst="rect">
            <a:avLst/>
          </a:prstGeom>
        </p:spPr>
        <p:txBody>
          <a:bodyPr lIns="0" tIns="0" rIns="0" bIns="0" rtlCol="0" anchor="t">
            <a:spAutoFit/>
          </a:bodyPr>
          <a:lstStyle/>
          <a:p>
            <a:pPr>
              <a:lnSpc>
                <a:spcPts val="6020"/>
              </a:lnSpc>
            </a:pPr>
            <a:r>
              <a:rPr lang="en-US" sz="4300" dirty="0" err="1">
                <a:solidFill>
                  <a:srgbClr val="000000"/>
                </a:solidFill>
                <a:latin typeface="DejaVu Serif"/>
              </a:rPr>
              <a:t>Hạn</a:t>
            </a:r>
            <a:r>
              <a:rPr lang="en-US" sz="4300" dirty="0">
                <a:solidFill>
                  <a:srgbClr val="000000"/>
                </a:solidFill>
                <a:latin typeface="DejaVu Serif"/>
              </a:rPr>
              <a:t> </a:t>
            </a:r>
            <a:r>
              <a:rPr lang="en-US" sz="4300" dirty="0" err="1">
                <a:solidFill>
                  <a:srgbClr val="000000"/>
                </a:solidFill>
                <a:latin typeface="DejaVu Serif"/>
              </a:rPr>
              <a:t>chế</a:t>
            </a:r>
            <a:endParaRPr lang="en-US" sz="4300" dirty="0">
              <a:solidFill>
                <a:srgbClr val="000000"/>
              </a:solidFill>
              <a:latin typeface="DejaVu Serif"/>
            </a:endParaRPr>
          </a:p>
        </p:txBody>
      </p:sp>
      <p:sp>
        <p:nvSpPr>
          <p:cNvPr id="9" name="TextBox 9"/>
          <p:cNvSpPr txBox="1"/>
          <p:nvPr/>
        </p:nvSpPr>
        <p:spPr>
          <a:xfrm>
            <a:off x="1028700" y="6002008"/>
            <a:ext cx="10214715"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Times Neue Roman"/>
              </a:rPr>
              <a:t>Hạn chế về cấu hình tài nguyên máy tính</a:t>
            </a:r>
          </a:p>
          <a:p>
            <a:pPr marL="734059" lvl="1" indent="-367030">
              <a:lnSpc>
                <a:spcPts val="4759"/>
              </a:lnSpc>
              <a:buFont typeface="Arial"/>
              <a:buChar char="•"/>
            </a:pPr>
            <a:r>
              <a:rPr lang="en-US" sz="3399">
                <a:solidFill>
                  <a:srgbClr val="000000"/>
                </a:solidFill>
                <a:latin typeface="Times Neue Roman"/>
              </a:rPr>
              <a:t>Giới hạn về kiến thức</a:t>
            </a:r>
          </a:p>
        </p:txBody>
      </p:sp>
      <p:sp>
        <p:nvSpPr>
          <p:cNvPr id="10" name="TextBox 10"/>
          <p:cNvSpPr txBox="1"/>
          <p:nvPr/>
        </p:nvSpPr>
        <p:spPr>
          <a:xfrm>
            <a:off x="1114306" y="7518336"/>
            <a:ext cx="7191494" cy="738504"/>
          </a:xfrm>
          <a:prstGeom prst="rect">
            <a:avLst/>
          </a:prstGeom>
        </p:spPr>
        <p:txBody>
          <a:bodyPr wrap="square" lIns="0" tIns="0" rIns="0" bIns="0" rtlCol="0" anchor="t">
            <a:spAutoFit/>
          </a:bodyPr>
          <a:lstStyle/>
          <a:p>
            <a:pPr>
              <a:lnSpc>
                <a:spcPts val="6020"/>
              </a:lnSpc>
            </a:pPr>
            <a:r>
              <a:rPr lang="en-US" sz="4300" dirty="0" err="1">
                <a:solidFill>
                  <a:srgbClr val="000000"/>
                </a:solidFill>
                <a:latin typeface="DejaVu Serif"/>
              </a:rPr>
              <a:t>Hướng</a:t>
            </a:r>
            <a:r>
              <a:rPr lang="en-US" sz="4300" dirty="0">
                <a:solidFill>
                  <a:srgbClr val="000000"/>
                </a:solidFill>
                <a:latin typeface="DejaVu Serif"/>
              </a:rPr>
              <a:t> </a:t>
            </a:r>
            <a:r>
              <a:rPr lang="en-US" sz="4300" dirty="0" err="1">
                <a:solidFill>
                  <a:srgbClr val="000000"/>
                </a:solidFill>
                <a:latin typeface="DejaVu Serif"/>
              </a:rPr>
              <a:t>phát</a:t>
            </a:r>
            <a:r>
              <a:rPr lang="en-US" sz="4300" dirty="0">
                <a:solidFill>
                  <a:srgbClr val="000000"/>
                </a:solidFill>
                <a:latin typeface="DejaVu Serif"/>
              </a:rPr>
              <a:t> </a:t>
            </a:r>
            <a:r>
              <a:rPr lang="en-US" sz="4300" dirty="0" err="1">
                <a:solidFill>
                  <a:srgbClr val="000000"/>
                </a:solidFill>
                <a:latin typeface="DejaVu Serif"/>
              </a:rPr>
              <a:t>triển</a:t>
            </a:r>
            <a:endParaRPr lang="en-US" sz="4300" dirty="0">
              <a:solidFill>
                <a:srgbClr val="000000"/>
              </a:solidFill>
              <a:latin typeface="DejaVu Serif"/>
            </a:endParaRPr>
          </a:p>
        </p:txBody>
      </p:sp>
      <p:sp>
        <p:nvSpPr>
          <p:cNvPr id="11" name="TextBox 11"/>
          <p:cNvSpPr txBox="1"/>
          <p:nvPr/>
        </p:nvSpPr>
        <p:spPr>
          <a:xfrm>
            <a:off x="1114306" y="8190165"/>
            <a:ext cx="9363785"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Times Neue Roman"/>
              </a:rPr>
              <a:t>Tìm hiểu sâu về các thuật toán explainable AI</a:t>
            </a:r>
          </a:p>
          <a:p>
            <a:pPr marL="734059" lvl="1" indent="-367030">
              <a:lnSpc>
                <a:spcPts val="4759"/>
              </a:lnSpc>
              <a:buFont typeface="Arial"/>
              <a:buChar char="•"/>
            </a:pPr>
            <a:r>
              <a:rPr lang="en-US" sz="3399">
                <a:solidFill>
                  <a:srgbClr val="000000"/>
                </a:solidFill>
                <a:latin typeface="Times Neue Roman"/>
              </a:rPr>
              <a:t>Tìm hiểu các mô hình thuật toán deep</a:t>
            </a:r>
          </a:p>
        </p:txBody>
      </p:sp>
      <p:sp>
        <p:nvSpPr>
          <p:cNvPr id="12" name="TextBox 12"/>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35.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60451">
            <a:off x="-3704475" y="5082768"/>
            <a:ext cx="8954562" cy="680546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72806" y="290612"/>
            <a:ext cx="1221837" cy="105744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744397" y="-1008674"/>
            <a:ext cx="7689837" cy="5844276"/>
          </a:xfrm>
          <a:prstGeom prst="rect">
            <a:avLst/>
          </a:prstGeom>
        </p:spPr>
      </p:pic>
      <p:pic>
        <p:nvPicPr>
          <p:cNvPr id="5" name="Picture 5"/>
          <p:cNvPicPr>
            <a:picLocks noChangeAspect="1"/>
          </p:cNvPicPr>
          <p:nvPr/>
        </p:nvPicPr>
        <p:blipFill>
          <a:blip r:embed="rId8"/>
          <a:srcRect/>
          <a:stretch>
            <a:fillRect/>
          </a:stretch>
        </p:blipFill>
        <p:spPr>
          <a:xfrm>
            <a:off x="5613045" y="1160288"/>
            <a:ext cx="8617382" cy="8229600"/>
          </a:xfrm>
          <a:prstGeom prst="rect">
            <a:avLst/>
          </a:prstGeom>
        </p:spPr>
      </p:pic>
      <p:sp>
        <p:nvSpPr>
          <p:cNvPr id="6" name="TextBox 6"/>
          <p:cNvSpPr txBox="1"/>
          <p:nvPr/>
        </p:nvSpPr>
        <p:spPr>
          <a:xfrm>
            <a:off x="5324879" y="5853020"/>
            <a:ext cx="9193713" cy="1323975"/>
          </a:xfrm>
          <a:prstGeom prst="rect">
            <a:avLst/>
          </a:prstGeom>
        </p:spPr>
        <p:txBody>
          <a:bodyPr lIns="0" tIns="0" rIns="0" bIns="0" rtlCol="0" anchor="t">
            <a:spAutoFit/>
          </a:bodyPr>
          <a:lstStyle/>
          <a:p>
            <a:pPr marL="0" lvl="0" indent="0" algn="ctr">
              <a:lnSpc>
                <a:spcPts val="10560"/>
              </a:lnSpc>
              <a:spcBef>
                <a:spcPct val="0"/>
              </a:spcBef>
            </a:pPr>
            <a:r>
              <a:rPr lang="en-US" sz="8800" spc="-290">
                <a:solidFill>
                  <a:srgbClr val="000000"/>
                </a:solidFill>
                <a:latin typeface="Muli Regular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71450" y="-1542173"/>
            <a:ext cx="14026196" cy="11628992"/>
          </a:xfrm>
          <a:prstGeom prst="rect">
            <a:avLst/>
          </a:prstGeom>
        </p:spPr>
      </p:pic>
      <p:sp>
        <p:nvSpPr>
          <p:cNvPr id="3" name="TextBox 3"/>
          <p:cNvSpPr txBox="1"/>
          <p:nvPr/>
        </p:nvSpPr>
        <p:spPr>
          <a:xfrm>
            <a:off x="3447608" y="381000"/>
            <a:ext cx="11392785" cy="12954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Bold"/>
              </a:rPr>
              <a:t>LÍ DO CHỌN ĐỀ TÀI</a:t>
            </a:r>
          </a:p>
        </p:txBody>
      </p:sp>
      <p:sp>
        <p:nvSpPr>
          <p:cNvPr id="4" name="TextBox 4"/>
          <p:cNvSpPr txBox="1"/>
          <p:nvPr/>
        </p:nvSpPr>
        <p:spPr>
          <a:xfrm>
            <a:off x="13946985" y="8899779"/>
            <a:ext cx="3166531" cy="213994"/>
          </a:xfrm>
          <a:prstGeom prst="rect">
            <a:avLst/>
          </a:prstGeom>
        </p:spPr>
        <p:txBody>
          <a:bodyPr lIns="0" tIns="0" rIns="0" bIns="0" rtlCol="0" anchor="t">
            <a:spAutoFit/>
          </a:bodyPr>
          <a:lstStyle/>
          <a:p>
            <a:pPr algn="ctr">
              <a:lnSpc>
                <a:spcPts val="1855"/>
              </a:lnSpc>
              <a:spcBef>
                <a:spcPct val="0"/>
              </a:spcBef>
            </a:pPr>
            <a:r>
              <a:rPr lang="en-US" sz="1325">
                <a:solidFill>
                  <a:srgbClr val="FFFFFF"/>
                </a:solidFill>
                <a:latin typeface="Muli Bold"/>
              </a:rPr>
              <a:t>QUAY LẠI TRANG CHƯƠNG TRÌNH</a:t>
            </a:r>
          </a:p>
        </p:txBody>
      </p:sp>
      <p:pic>
        <p:nvPicPr>
          <p:cNvPr id="5" name="Picture 5"/>
          <p:cNvPicPr>
            <a:picLocks noChangeAspect="1"/>
          </p:cNvPicPr>
          <p:nvPr/>
        </p:nvPicPr>
        <p:blipFill>
          <a:blip r:embed="rId4"/>
          <a:srcRect/>
          <a:stretch>
            <a:fillRect/>
          </a:stretch>
        </p:blipFill>
        <p:spPr>
          <a:xfrm>
            <a:off x="2678216" y="3251461"/>
            <a:ext cx="12931569" cy="5862311"/>
          </a:xfrm>
          <a:prstGeom prst="rect">
            <a:avLst/>
          </a:prstGeom>
        </p:spPr>
      </p:pic>
      <p:sp>
        <p:nvSpPr>
          <p:cNvPr id="6" name="AutoShape 6"/>
          <p:cNvSpPr/>
          <p:nvPr/>
        </p:nvSpPr>
        <p:spPr>
          <a:xfrm>
            <a:off x="4778065" y="1676400"/>
            <a:ext cx="8731871" cy="0"/>
          </a:xfrm>
          <a:prstGeom prst="line">
            <a:avLst/>
          </a:prstGeom>
          <a:ln w="38100" cap="flat">
            <a:solidFill>
              <a:srgbClr val="000000"/>
            </a:solidFill>
            <a:prstDash val="solid"/>
            <a:headEnd type="none" w="sm" len="sm"/>
            <a:tailEnd type="none" w="sm" len="sm"/>
          </a:ln>
        </p:spPr>
      </p:sp>
      <p:sp>
        <p:nvSpPr>
          <p:cNvPr id="7" name="TextBox 7"/>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29164" y="4102798"/>
            <a:ext cx="589451" cy="4361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63797" y="-3001505"/>
            <a:ext cx="14026196" cy="11628992"/>
          </a:xfrm>
          <a:prstGeom prst="rect">
            <a:avLst/>
          </a:prstGeom>
        </p:spPr>
      </p:pic>
      <p:pic>
        <p:nvPicPr>
          <p:cNvPr id="4" name="Picture 4"/>
          <p:cNvPicPr>
            <a:picLocks noChangeAspect="1"/>
          </p:cNvPicPr>
          <p:nvPr/>
        </p:nvPicPr>
        <p:blipFill>
          <a:blip r:embed="rId6"/>
          <a:srcRect/>
          <a:stretch>
            <a:fillRect/>
          </a:stretch>
        </p:blipFill>
        <p:spPr>
          <a:xfrm>
            <a:off x="2223890" y="1581816"/>
            <a:ext cx="14366049" cy="8092874"/>
          </a:xfrm>
          <a:prstGeom prst="rect">
            <a:avLst/>
          </a:prstGeom>
        </p:spPr>
      </p:pic>
      <p:pic>
        <p:nvPicPr>
          <p:cNvPr id="5" name="Picture 5"/>
          <p:cNvPicPr>
            <a:picLocks noChangeAspect="1"/>
          </p:cNvPicPr>
          <p:nvPr/>
        </p:nvPicPr>
        <p:blipFill>
          <a:blip r:embed="rId7"/>
          <a:srcRect/>
          <a:stretch>
            <a:fillRect/>
          </a:stretch>
        </p:blipFill>
        <p:spPr>
          <a:xfrm>
            <a:off x="366815" y="330854"/>
            <a:ext cx="1323769" cy="1250962"/>
          </a:xfrm>
          <a:prstGeom prst="rect">
            <a:avLst/>
          </a:prstGeom>
        </p:spPr>
      </p:pic>
      <p:sp>
        <p:nvSpPr>
          <p:cNvPr id="6" name="TextBox 6"/>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397764" cy="10287000"/>
          </a:xfrm>
          <a:prstGeom prst="rect">
            <a:avLst/>
          </a:prstGeom>
          <a:solidFill>
            <a:srgbClr val="F4F4F4"/>
          </a:solidFill>
        </p:spPr>
      </p:sp>
      <p:sp>
        <p:nvSpPr>
          <p:cNvPr id="3" name="TextBox 3"/>
          <p:cNvSpPr txBox="1"/>
          <p:nvPr/>
        </p:nvSpPr>
        <p:spPr>
          <a:xfrm>
            <a:off x="1325014" y="4032515"/>
            <a:ext cx="4747736" cy="1377949"/>
          </a:xfrm>
          <a:prstGeom prst="rect">
            <a:avLst/>
          </a:prstGeom>
        </p:spPr>
        <p:txBody>
          <a:bodyPr lIns="0" tIns="0" rIns="0" bIns="0" rtlCol="0" anchor="t">
            <a:spAutoFit/>
          </a:bodyPr>
          <a:lstStyle/>
          <a:p>
            <a:pPr algn="ctr">
              <a:lnSpc>
                <a:spcPts val="11200"/>
              </a:lnSpc>
            </a:pPr>
            <a:r>
              <a:rPr lang="en-US" sz="8000">
                <a:solidFill>
                  <a:srgbClr val="000000"/>
                </a:solidFill>
                <a:latin typeface="Muli Bold Bold"/>
              </a:rPr>
              <a:t>XAI LÀ GÌ</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1041">
            <a:off x="-6521096" y="3918118"/>
            <a:ext cx="17614873" cy="17454738"/>
          </a:xfrm>
          <a:prstGeom prst="rect">
            <a:avLst/>
          </a:prstGeom>
        </p:spPr>
      </p:pic>
      <p:sp>
        <p:nvSpPr>
          <p:cNvPr id="5" name="AutoShape 5"/>
          <p:cNvSpPr/>
          <p:nvPr/>
        </p:nvSpPr>
        <p:spPr>
          <a:xfrm>
            <a:off x="8550055" y="2726328"/>
            <a:ext cx="8856928" cy="2336888"/>
          </a:xfrm>
          <a:prstGeom prst="rect">
            <a:avLst/>
          </a:prstGeom>
          <a:solidFill>
            <a:srgbClr val="F4F4F4"/>
          </a:solidFill>
        </p:spPr>
      </p:sp>
      <p:sp>
        <p:nvSpPr>
          <p:cNvPr id="6" name="AutoShape 6"/>
          <p:cNvSpPr/>
          <p:nvPr/>
        </p:nvSpPr>
        <p:spPr>
          <a:xfrm>
            <a:off x="1685622" y="5372364"/>
            <a:ext cx="3884735" cy="0"/>
          </a:xfrm>
          <a:prstGeom prst="line">
            <a:avLst/>
          </a:prstGeom>
          <a:ln w="38100" cap="flat">
            <a:solidFill>
              <a:srgbClr val="000000"/>
            </a:solidFill>
            <a:prstDash val="solid"/>
            <a:headEnd type="none" w="sm" len="sm"/>
            <a:tailEnd type="none" w="sm" len="sm"/>
          </a:ln>
        </p:spPr>
      </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612076" y="3334340"/>
            <a:ext cx="723666" cy="723666"/>
          </a:xfrm>
          <a:prstGeom prst="rect">
            <a:avLst/>
          </a:prstGeom>
        </p:spPr>
      </p:pic>
      <p:sp>
        <p:nvSpPr>
          <p:cNvPr id="8" name="AutoShape 8"/>
          <p:cNvSpPr/>
          <p:nvPr/>
        </p:nvSpPr>
        <p:spPr>
          <a:xfrm>
            <a:off x="8550055" y="5410464"/>
            <a:ext cx="8856928" cy="2336888"/>
          </a:xfrm>
          <a:prstGeom prst="rect">
            <a:avLst/>
          </a:prstGeom>
          <a:solidFill>
            <a:srgbClr val="F4F4F4"/>
          </a:solidFill>
        </p:spPr>
      </p:sp>
      <p:sp>
        <p:nvSpPr>
          <p:cNvPr id="9" name="TextBox 9"/>
          <p:cNvSpPr txBox="1"/>
          <p:nvPr/>
        </p:nvSpPr>
        <p:spPr>
          <a:xfrm>
            <a:off x="8258831" y="5988993"/>
            <a:ext cx="8856928" cy="1402334"/>
          </a:xfrm>
          <a:prstGeom prst="rect">
            <a:avLst/>
          </a:prstGeom>
        </p:spPr>
        <p:txBody>
          <a:bodyPr lIns="0" tIns="0" rIns="0" bIns="0" rtlCol="0" anchor="t">
            <a:spAutoFit/>
          </a:bodyPr>
          <a:lstStyle/>
          <a:p>
            <a:pPr algn="ctr">
              <a:lnSpc>
                <a:spcPts val="5656"/>
              </a:lnSpc>
            </a:pPr>
            <a:r>
              <a:rPr lang="en-US" sz="4040">
                <a:solidFill>
                  <a:srgbClr val="000000"/>
                </a:solidFill>
                <a:latin typeface="Times Neue Roman"/>
              </a:rPr>
              <a:t>Đóng vai trò quan trọng trong mô hình FAT ML</a:t>
            </a:r>
          </a:p>
        </p:txBody>
      </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612076" y="6065193"/>
            <a:ext cx="723666" cy="723666"/>
          </a:xfrm>
          <a:prstGeom prst="rect">
            <a:avLst/>
          </a:prstGeom>
        </p:spPr>
      </p:pic>
      <p:pic>
        <p:nvPicPr>
          <p:cNvPr id="11" name="Picture 11"/>
          <p:cNvPicPr>
            <a:picLocks noChangeAspect="1"/>
          </p:cNvPicPr>
          <p:nvPr/>
        </p:nvPicPr>
        <p:blipFill>
          <a:blip r:embed="rId7"/>
          <a:srcRect/>
          <a:stretch>
            <a:fillRect/>
          </a:stretch>
        </p:blipFill>
        <p:spPr>
          <a:xfrm>
            <a:off x="221168" y="229695"/>
            <a:ext cx="1464454" cy="1901888"/>
          </a:xfrm>
          <a:prstGeom prst="rect">
            <a:avLst/>
          </a:prstGeom>
        </p:spPr>
      </p:pic>
      <p:sp>
        <p:nvSpPr>
          <p:cNvPr id="12" name="TextBox 12"/>
          <p:cNvSpPr txBox="1"/>
          <p:nvPr/>
        </p:nvSpPr>
        <p:spPr>
          <a:xfrm>
            <a:off x="8550055" y="2798318"/>
            <a:ext cx="8856928" cy="2116707"/>
          </a:xfrm>
          <a:prstGeom prst="rect">
            <a:avLst/>
          </a:prstGeom>
        </p:spPr>
        <p:txBody>
          <a:bodyPr lIns="0" tIns="0" rIns="0" bIns="0" rtlCol="0" anchor="t">
            <a:spAutoFit/>
          </a:bodyPr>
          <a:lstStyle/>
          <a:p>
            <a:pPr algn="ctr">
              <a:lnSpc>
                <a:spcPts val="5656"/>
              </a:lnSpc>
            </a:pPr>
            <a:r>
              <a:rPr lang="en-US" sz="4040">
                <a:solidFill>
                  <a:srgbClr val="000000"/>
                </a:solidFill>
                <a:latin typeface="Times Neue Roman"/>
              </a:rPr>
              <a:t>Các kỹ thuật và phương pháp giúp mọi người có thể hiểu được các quyết định của mô hình</a:t>
            </a:r>
          </a:p>
        </p:txBody>
      </p:sp>
      <p:sp>
        <p:nvSpPr>
          <p:cNvPr id="13" name="TextBox 13"/>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041">
            <a:off x="-6521096" y="3918118"/>
            <a:ext cx="17614873" cy="17454738"/>
          </a:xfrm>
          <a:prstGeom prst="rect">
            <a:avLst/>
          </a:prstGeom>
        </p:spPr>
      </p:pic>
      <p:sp>
        <p:nvSpPr>
          <p:cNvPr id="3" name="AutoShape 3"/>
          <p:cNvSpPr/>
          <p:nvPr/>
        </p:nvSpPr>
        <p:spPr>
          <a:xfrm>
            <a:off x="0" y="0"/>
            <a:ext cx="5140107" cy="10287000"/>
          </a:xfrm>
          <a:prstGeom prst="rect">
            <a:avLst/>
          </a:prstGeom>
          <a:solidFill>
            <a:srgbClr val="F4F4F4"/>
          </a:solidFill>
        </p:spPr>
      </p:sp>
      <p:sp>
        <p:nvSpPr>
          <p:cNvPr id="4" name="TextBox 4"/>
          <p:cNvSpPr txBox="1"/>
          <p:nvPr/>
        </p:nvSpPr>
        <p:spPr>
          <a:xfrm>
            <a:off x="-97460" y="2725666"/>
            <a:ext cx="4238486" cy="3409950"/>
          </a:xfrm>
          <a:prstGeom prst="rect">
            <a:avLst/>
          </a:prstGeom>
        </p:spPr>
        <p:txBody>
          <a:bodyPr lIns="0" tIns="0" rIns="0" bIns="0" rtlCol="0" anchor="t">
            <a:spAutoFit/>
          </a:bodyPr>
          <a:lstStyle/>
          <a:p>
            <a:pPr marL="0" lvl="0" indent="0">
              <a:lnSpc>
                <a:spcPts val="10200"/>
              </a:lnSpc>
              <a:spcBef>
                <a:spcPct val="0"/>
              </a:spcBef>
            </a:pPr>
            <a:endParaRPr/>
          </a:p>
          <a:p>
            <a:pPr marL="0" lvl="0" indent="0" algn="ctr">
              <a:lnSpc>
                <a:spcPts val="8399"/>
              </a:lnSpc>
              <a:spcBef>
                <a:spcPct val="0"/>
              </a:spcBef>
            </a:pPr>
            <a:r>
              <a:rPr lang="en-US" sz="6999" u="none">
                <a:solidFill>
                  <a:srgbClr val="000000"/>
                </a:solidFill>
                <a:latin typeface="Muli Bold"/>
              </a:rPr>
              <a:t>LỢI ÍCH CỦA XAI</a:t>
            </a:r>
          </a:p>
        </p:txBody>
      </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8362" y="501925"/>
            <a:ext cx="911556" cy="1144648"/>
          </a:xfrm>
          <a:prstGeom prst="rect">
            <a:avLst/>
          </a:prstGeom>
        </p:spPr>
      </p:pic>
      <p:sp>
        <p:nvSpPr>
          <p:cNvPr id="6" name="AutoShape 6"/>
          <p:cNvSpPr/>
          <p:nvPr/>
        </p:nvSpPr>
        <p:spPr>
          <a:xfrm rot="1780485">
            <a:off x="10070458" y="3087349"/>
            <a:ext cx="2120281" cy="75933"/>
          </a:xfrm>
          <a:prstGeom prst="rect">
            <a:avLst/>
          </a:prstGeom>
          <a:solidFill>
            <a:srgbClr val="000000"/>
          </a:solidFill>
        </p:spPr>
      </p:sp>
      <p:sp>
        <p:nvSpPr>
          <p:cNvPr id="7" name="AutoShape 7"/>
          <p:cNvSpPr/>
          <p:nvPr/>
        </p:nvSpPr>
        <p:spPr>
          <a:xfrm rot="1780485">
            <a:off x="10066256" y="5361365"/>
            <a:ext cx="2120281" cy="75933"/>
          </a:xfrm>
          <a:prstGeom prst="rect">
            <a:avLst/>
          </a:prstGeom>
          <a:solidFill>
            <a:srgbClr val="000000"/>
          </a:solidFill>
        </p:spPr>
      </p:sp>
      <p:sp>
        <p:nvSpPr>
          <p:cNvPr id="8" name="AutoShape 8"/>
          <p:cNvSpPr/>
          <p:nvPr/>
        </p:nvSpPr>
        <p:spPr>
          <a:xfrm rot="-1229140">
            <a:off x="10066256" y="4224357"/>
            <a:ext cx="2120281" cy="75933"/>
          </a:xfrm>
          <a:prstGeom prst="rect">
            <a:avLst/>
          </a:prstGeom>
          <a:solidFill>
            <a:srgbClr val="000000"/>
          </a:solidFill>
        </p:spPr>
      </p:sp>
      <p:sp>
        <p:nvSpPr>
          <p:cNvPr id="9" name="AutoShape 9"/>
          <p:cNvSpPr/>
          <p:nvPr/>
        </p:nvSpPr>
        <p:spPr>
          <a:xfrm rot="-1229140">
            <a:off x="10066067" y="6498373"/>
            <a:ext cx="2120281" cy="75933"/>
          </a:xfrm>
          <a:prstGeom prst="rect">
            <a:avLst/>
          </a:prstGeom>
          <a:solidFill>
            <a:srgbClr val="000000"/>
          </a:solidFill>
        </p:spPr>
      </p:sp>
      <p:pic>
        <p:nvPicPr>
          <p:cNvPr id="10" name="Picture 10"/>
          <p:cNvPicPr>
            <a:picLocks noChangeAspect="1"/>
          </p:cNvPicPr>
          <p:nvPr/>
        </p:nvPicPr>
        <p:blipFill>
          <a:blip r:embed="rId6"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066559" y="1890706"/>
            <a:ext cx="1332212" cy="1332212"/>
          </a:xfrm>
          <a:prstGeom prst="rect">
            <a:avLst/>
          </a:prstGeom>
        </p:spPr>
      </p:pic>
      <p:pic>
        <p:nvPicPr>
          <p:cNvPr id="11" name="Picture 11"/>
          <p:cNvPicPr>
            <a:picLocks noChangeAspect="1"/>
          </p:cNvPicPr>
          <p:nvPr/>
        </p:nvPicPr>
        <p:blipFill>
          <a:blip r:embed="rId8"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862803" y="3027714"/>
            <a:ext cx="1332212" cy="1332212"/>
          </a:xfrm>
          <a:prstGeom prst="rect">
            <a:avLst/>
          </a:prstGeom>
        </p:spPr>
      </p:pic>
      <p:pic>
        <p:nvPicPr>
          <p:cNvPr id="12" name="Picture 12"/>
          <p:cNvPicPr>
            <a:picLocks noChangeAspect="1"/>
          </p:cNvPicPr>
          <p:nvPr/>
        </p:nvPicPr>
        <p:blipFill>
          <a:blip r:embed="rId10"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057779" y="4164722"/>
            <a:ext cx="1332212" cy="1332212"/>
          </a:xfrm>
          <a:prstGeom prst="rect">
            <a:avLst/>
          </a:prstGeom>
        </p:spPr>
      </p:pic>
      <p:pic>
        <p:nvPicPr>
          <p:cNvPr id="13" name="Picture 13"/>
          <p:cNvPicPr>
            <a:picLocks noChangeAspect="1"/>
          </p:cNvPicPr>
          <p:nvPr/>
        </p:nvPicPr>
        <p:blipFill>
          <a:blip r:embed="rId1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862803" y="5301730"/>
            <a:ext cx="1332212" cy="1332212"/>
          </a:xfrm>
          <a:prstGeom prst="rect">
            <a:avLst/>
          </a:prstGeom>
        </p:spPr>
      </p:pic>
      <p:sp>
        <p:nvSpPr>
          <p:cNvPr id="14" name="AutoShape 14"/>
          <p:cNvSpPr/>
          <p:nvPr/>
        </p:nvSpPr>
        <p:spPr>
          <a:xfrm rot="1780485">
            <a:off x="10167321" y="7653121"/>
            <a:ext cx="2120281" cy="75933"/>
          </a:xfrm>
          <a:prstGeom prst="rect">
            <a:avLst/>
          </a:prstGeom>
          <a:solidFill>
            <a:srgbClr val="000000">
              <a:alpha val="73725"/>
            </a:srgbClr>
          </a:solidFill>
        </p:spPr>
      </p:sp>
      <p:pic>
        <p:nvPicPr>
          <p:cNvPr id="15" name="Picture 15"/>
          <p:cNvPicPr>
            <a:picLocks noChangeAspect="1"/>
          </p:cNvPicPr>
          <p:nvPr/>
        </p:nvPicPr>
        <p:blipFill>
          <a:blip r:embed="rId1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057400" y="6438738"/>
            <a:ext cx="1332212" cy="1332212"/>
          </a:xfrm>
          <a:prstGeom prst="rect">
            <a:avLst/>
          </a:prstGeom>
        </p:spPr>
      </p:pic>
      <p:pic>
        <p:nvPicPr>
          <p:cNvPr id="16" name="Picture 1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177011" y="2001536"/>
            <a:ext cx="1110552" cy="1110552"/>
          </a:xfrm>
          <a:prstGeom prst="rect">
            <a:avLst/>
          </a:prstGeom>
        </p:spPr>
      </p:pic>
      <p:pic>
        <p:nvPicPr>
          <p:cNvPr id="17" name="Picture 17"/>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973633" y="3131117"/>
            <a:ext cx="1110552" cy="1110552"/>
          </a:xfrm>
          <a:prstGeom prst="rect">
            <a:avLst/>
          </a:prstGeom>
        </p:spPr>
      </p:pic>
      <p:pic>
        <p:nvPicPr>
          <p:cNvPr id="18" name="Picture 1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168609" y="4275552"/>
            <a:ext cx="1110552" cy="1110552"/>
          </a:xfrm>
          <a:prstGeom prst="rect">
            <a:avLst/>
          </a:prstGeom>
        </p:spPr>
      </p:pic>
      <p:pic>
        <p:nvPicPr>
          <p:cNvPr id="19" name="Picture 19"/>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1973633" y="5412560"/>
            <a:ext cx="1110552" cy="1110552"/>
          </a:xfrm>
          <a:prstGeom prst="rect">
            <a:avLst/>
          </a:prstGeom>
        </p:spPr>
      </p:pic>
      <p:pic>
        <p:nvPicPr>
          <p:cNvPr id="20" name="Picture 20"/>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168230" y="6549568"/>
            <a:ext cx="1110552" cy="1110552"/>
          </a:xfrm>
          <a:prstGeom prst="rect">
            <a:avLst/>
          </a:prstGeom>
        </p:spPr>
      </p:pic>
      <p:sp>
        <p:nvSpPr>
          <p:cNvPr id="21" name="TextBox 21"/>
          <p:cNvSpPr txBox="1"/>
          <p:nvPr/>
        </p:nvSpPr>
        <p:spPr>
          <a:xfrm>
            <a:off x="9319899" y="2247133"/>
            <a:ext cx="807215" cy="590783"/>
          </a:xfrm>
          <a:prstGeom prst="rect">
            <a:avLst/>
          </a:prstGeom>
        </p:spPr>
        <p:txBody>
          <a:bodyPr lIns="0" tIns="0" rIns="0" bIns="0" rtlCol="0" anchor="t">
            <a:spAutoFit/>
          </a:bodyPr>
          <a:lstStyle/>
          <a:p>
            <a:pPr algn="ctr">
              <a:lnSpc>
                <a:spcPts val="4426"/>
              </a:lnSpc>
            </a:pPr>
            <a:r>
              <a:rPr lang="en-US" sz="3688" spc="368">
                <a:solidFill>
                  <a:srgbClr val="FFFFFF"/>
                </a:solidFill>
                <a:latin typeface="Arimo Bold"/>
              </a:rPr>
              <a:t>1</a:t>
            </a:r>
          </a:p>
        </p:txBody>
      </p:sp>
      <p:sp>
        <p:nvSpPr>
          <p:cNvPr id="22" name="TextBox 22"/>
          <p:cNvSpPr txBox="1"/>
          <p:nvPr/>
        </p:nvSpPr>
        <p:spPr>
          <a:xfrm>
            <a:off x="12125302" y="3384141"/>
            <a:ext cx="807215" cy="590783"/>
          </a:xfrm>
          <a:prstGeom prst="rect">
            <a:avLst/>
          </a:prstGeom>
        </p:spPr>
        <p:txBody>
          <a:bodyPr lIns="0" tIns="0" rIns="0" bIns="0" rtlCol="0" anchor="t">
            <a:spAutoFit/>
          </a:bodyPr>
          <a:lstStyle/>
          <a:p>
            <a:pPr algn="ctr">
              <a:lnSpc>
                <a:spcPts val="4426"/>
              </a:lnSpc>
            </a:pPr>
            <a:r>
              <a:rPr lang="en-US" sz="3688" spc="368">
                <a:solidFill>
                  <a:srgbClr val="FFFFFF"/>
                </a:solidFill>
                <a:latin typeface="Arimo Bold"/>
              </a:rPr>
              <a:t>2</a:t>
            </a:r>
          </a:p>
        </p:txBody>
      </p:sp>
      <p:sp>
        <p:nvSpPr>
          <p:cNvPr id="23" name="TextBox 23"/>
          <p:cNvSpPr txBox="1"/>
          <p:nvPr/>
        </p:nvSpPr>
        <p:spPr>
          <a:xfrm>
            <a:off x="9320277" y="4521149"/>
            <a:ext cx="807215" cy="590783"/>
          </a:xfrm>
          <a:prstGeom prst="rect">
            <a:avLst/>
          </a:prstGeom>
        </p:spPr>
        <p:txBody>
          <a:bodyPr lIns="0" tIns="0" rIns="0" bIns="0" rtlCol="0" anchor="t">
            <a:spAutoFit/>
          </a:bodyPr>
          <a:lstStyle/>
          <a:p>
            <a:pPr algn="ctr">
              <a:lnSpc>
                <a:spcPts val="4426"/>
              </a:lnSpc>
            </a:pPr>
            <a:r>
              <a:rPr lang="en-US" sz="3688" spc="368">
                <a:solidFill>
                  <a:srgbClr val="FFFFFF"/>
                </a:solidFill>
                <a:latin typeface="Arimo Bold"/>
              </a:rPr>
              <a:t>3</a:t>
            </a:r>
          </a:p>
        </p:txBody>
      </p:sp>
      <p:sp>
        <p:nvSpPr>
          <p:cNvPr id="24" name="TextBox 24"/>
          <p:cNvSpPr txBox="1"/>
          <p:nvPr/>
        </p:nvSpPr>
        <p:spPr>
          <a:xfrm>
            <a:off x="12125302" y="5658157"/>
            <a:ext cx="807215" cy="590783"/>
          </a:xfrm>
          <a:prstGeom prst="rect">
            <a:avLst/>
          </a:prstGeom>
        </p:spPr>
        <p:txBody>
          <a:bodyPr lIns="0" tIns="0" rIns="0" bIns="0" rtlCol="0" anchor="t">
            <a:spAutoFit/>
          </a:bodyPr>
          <a:lstStyle/>
          <a:p>
            <a:pPr algn="ctr">
              <a:lnSpc>
                <a:spcPts val="4426"/>
              </a:lnSpc>
            </a:pPr>
            <a:r>
              <a:rPr lang="en-US" sz="3688" spc="368">
                <a:solidFill>
                  <a:srgbClr val="FFFFFF"/>
                </a:solidFill>
                <a:latin typeface="Arimo Bold"/>
              </a:rPr>
              <a:t>4</a:t>
            </a:r>
          </a:p>
        </p:txBody>
      </p:sp>
      <p:sp>
        <p:nvSpPr>
          <p:cNvPr id="25" name="TextBox 25"/>
          <p:cNvSpPr txBox="1"/>
          <p:nvPr/>
        </p:nvSpPr>
        <p:spPr>
          <a:xfrm>
            <a:off x="9319899" y="6795165"/>
            <a:ext cx="807215" cy="590783"/>
          </a:xfrm>
          <a:prstGeom prst="rect">
            <a:avLst/>
          </a:prstGeom>
        </p:spPr>
        <p:txBody>
          <a:bodyPr lIns="0" tIns="0" rIns="0" bIns="0" rtlCol="0" anchor="t">
            <a:spAutoFit/>
          </a:bodyPr>
          <a:lstStyle/>
          <a:p>
            <a:pPr algn="ctr">
              <a:lnSpc>
                <a:spcPts val="4426"/>
              </a:lnSpc>
            </a:pPr>
            <a:r>
              <a:rPr lang="en-US" sz="3688" spc="368">
                <a:solidFill>
                  <a:srgbClr val="FFFFFF"/>
                </a:solidFill>
                <a:latin typeface="Arimo Bold"/>
              </a:rPr>
              <a:t>5</a:t>
            </a:r>
          </a:p>
        </p:txBody>
      </p:sp>
      <p:pic>
        <p:nvPicPr>
          <p:cNvPr id="26" name="Picture 26"/>
          <p:cNvPicPr>
            <a:picLocks noChangeAspect="1"/>
          </p:cNvPicPr>
          <p:nvPr/>
        </p:nvPicPr>
        <p:blipFill>
          <a:blip r:embed="rId1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070497" y="7572460"/>
            <a:ext cx="1332212" cy="1332212"/>
          </a:xfrm>
          <a:prstGeom prst="rect">
            <a:avLst/>
          </a:prstGeom>
        </p:spPr>
      </p:pic>
      <p:pic>
        <p:nvPicPr>
          <p:cNvPr id="27" name="Picture 27"/>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2181327" y="7683290"/>
            <a:ext cx="1110552" cy="1110552"/>
          </a:xfrm>
          <a:prstGeom prst="rect">
            <a:avLst/>
          </a:prstGeom>
        </p:spPr>
      </p:pic>
      <p:sp>
        <p:nvSpPr>
          <p:cNvPr id="28" name="TextBox 28"/>
          <p:cNvSpPr txBox="1"/>
          <p:nvPr/>
        </p:nvSpPr>
        <p:spPr>
          <a:xfrm>
            <a:off x="12332996" y="7929920"/>
            <a:ext cx="807215" cy="588718"/>
          </a:xfrm>
          <a:prstGeom prst="rect">
            <a:avLst/>
          </a:prstGeom>
        </p:spPr>
        <p:txBody>
          <a:bodyPr lIns="0" tIns="0" rIns="0" bIns="0" rtlCol="0" anchor="t">
            <a:spAutoFit/>
          </a:bodyPr>
          <a:lstStyle/>
          <a:p>
            <a:pPr algn="ctr">
              <a:lnSpc>
                <a:spcPts val="4426"/>
              </a:lnSpc>
            </a:pPr>
            <a:r>
              <a:rPr lang="en-US" sz="3688" spc="368">
                <a:solidFill>
                  <a:srgbClr val="FFFFFF"/>
                </a:solidFill>
                <a:latin typeface="Arimo Bold"/>
              </a:rPr>
              <a:t>6</a:t>
            </a:r>
          </a:p>
        </p:txBody>
      </p:sp>
      <p:sp>
        <p:nvSpPr>
          <p:cNvPr id="29" name="TextBox 29"/>
          <p:cNvSpPr txBox="1"/>
          <p:nvPr/>
        </p:nvSpPr>
        <p:spPr>
          <a:xfrm>
            <a:off x="5140107" y="2283240"/>
            <a:ext cx="3787999" cy="895656"/>
          </a:xfrm>
          <a:prstGeom prst="rect">
            <a:avLst/>
          </a:prstGeom>
        </p:spPr>
        <p:txBody>
          <a:bodyPr lIns="0" tIns="0" rIns="0" bIns="0" rtlCol="0" anchor="t">
            <a:spAutoFit/>
          </a:bodyPr>
          <a:lstStyle/>
          <a:p>
            <a:pPr algn="ctr">
              <a:lnSpc>
                <a:spcPts val="3658"/>
              </a:lnSpc>
            </a:pPr>
            <a:r>
              <a:rPr lang="en-US" sz="2612">
                <a:solidFill>
                  <a:srgbClr val="000000"/>
                </a:solidFill>
                <a:latin typeface="Times Neue Roman Bold"/>
              </a:rPr>
              <a:t>Giảm chi phí cho những sai lầm</a:t>
            </a:r>
          </a:p>
        </p:txBody>
      </p:sp>
      <p:pic>
        <p:nvPicPr>
          <p:cNvPr id="30" name="Picture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10882">
            <a:off x="6625610" y="-14393796"/>
            <a:ext cx="17614873" cy="17454738"/>
          </a:xfrm>
          <a:prstGeom prst="rect">
            <a:avLst/>
          </a:prstGeom>
        </p:spPr>
      </p:pic>
      <p:sp>
        <p:nvSpPr>
          <p:cNvPr id="31" name="TextBox 31"/>
          <p:cNvSpPr txBox="1"/>
          <p:nvPr/>
        </p:nvSpPr>
        <p:spPr>
          <a:xfrm>
            <a:off x="13402709" y="3365091"/>
            <a:ext cx="4885291" cy="903596"/>
          </a:xfrm>
          <a:prstGeom prst="rect">
            <a:avLst/>
          </a:prstGeom>
        </p:spPr>
        <p:txBody>
          <a:bodyPr lIns="0" tIns="0" rIns="0" bIns="0" rtlCol="0" anchor="t">
            <a:spAutoFit/>
          </a:bodyPr>
          <a:lstStyle/>
          <a:p>
            <a:pPr algn="ctr">
              <a:lnSpc>
                <a:spcPts val="3658"/>
              </a:lnSpc>
            </a:pPr>
            <a:r>
              <a:rPr lang="en-US" sz="2612">
                <a:solidFill>
                  <a:srgbClr val="000000"/>
                </a:solidFill>
                <a:latin typeface="Times Neue Roman Bold"/>
              </a:rPr>
              <a:t>Giảm tác động của việc sai lệch mô hình</a:t>
            </a:r>
          </a:p>
        </p:txBody>
      </p:sp>
      <p:sp>
        <p:nvSpPr>
          <p:cNvPr id="32" name="TextBox 32"/>
          <p:cNvSpPr txBox="1"/>
          <p:nvPr/>
        </p:nvSpPr>
        <p:spPr>
          <a:xfrm>
            <a:off x="6807823" y="4495736"/>
            <a:ext cx="2120284" cy="442426"/>
          </a:xfrm>
          <a:prstGeom prst="rect">
            <a:avLst/>
          </a:prstGeom>
        </p:spPr>
        <p:txBody>
          <a:bodyPr lIns="0" tIns="0" rIns="0" bIns="0" rtlCol="0" anchor="t">
            <a:spAutoFit/>
          </a:bodyPr>
          <a:lstStyle/>
          <a:p>
            <a:pPr algn="r">
              <a:lnSpc>
                <a:spcPts val="3658"/>
              </a:lnSpc>
            </a:pPr>
            <a:r>
              <a:rPr lang="en-US" sz="2612">
                <a:solidFill>
                  <a:srgbClr val="000000"/>
                </a:solidFill>
                <a:latin typeface="Times Neue Roman Bold"/>
              </a:rPr>
              <a:t>Giảm thiểu lỗii</a:t>
            </a:r>
          </a:p>
        </p:txBody>
      </p:sp>
      <p:sp>
        <p:nvSpPr>
          <p:cNvPr id="33" name="TextBox 33"/>
          <p:cNvSpPr txBox="1"/>
          <p:nvPr/>
        </p:nvSpPr>
        <p:spPr>
          <a:xfrm>
            <a:off x="13727541" y="5810484"/>
            <a:ext cx="1437680" cy="438456"/>
          </a:xfrm>
          <a:prstGeom prst="rect">
            <a:avLst/>
          </a:prstGeom>
        </p:spPr>
        <p:txBody>
          <a:bodyPr lIns="0" tIns="0" rIns="0" bIns="0" rtlCol="0" anchor="t">
            <a:spAutoFit/>
          </a:bodyPr>
          <a:lstStyle/>
          <a:p>
            <a:pPr algn="ctr">
              <a:lnSpc>
                <a:spcPts val="3658"/>
              </a:lnSpc>
            </a:pPr>
            <a:r>
              <a:rPr lang="en-US" sz="2612">
                <a:solidFill>
                  <a:srgbClr val="000000"/>
                </a:solidFill>
                <a:latin typeface="Times Neue Roman Bold"/>
              </a:rPr>
              <a:t>Độ tin cậy</a:t>
            </a:r>
          </a:p>
        </p:txBody>
      </p:sp>
      <p:sp>
        <p:nvSpPr>
          <p:cNvPr id="34" name="TextBox 34"/>
          <p:cNvSpPr txBox="1"/>
          <p:nvPr/>
        </p:nvSpPr>
        <p:spPr>
          <a:xfrm>
            <a:off x="5738347" y="6787492"/>
            <a:ext cx="3189759" cy="442426"/>
          </a:xfrm>
          <a:prstGeom prst="rect">
            <a:avLst/>
          </a:prstGeom>
        </p:spPr>
        <p:txBody>
          <a:bodyPr lIns="0" tIns="0" rIns="0" bIns="0" rtlCol="0" anchor="t">
            <a:spAutoFit/>
          </a:bodyPr>
          <a:lstStyle/>
          <a:p>
            <a:pPr algn="r">
              <a:lnSpc>
                <a:spcPts val="3658"/>
              </a:lnSpc>
            </a:pPr>
            <a:r>
              <a:rPr lang="en-US" sz="2612">
                <a:solidFill>
                  <a:srgbClr val="000000"/>
                </a:solidFill>
                <a:latin typeface="Times Neue Roman Bold"/>
              </a:rPr>
              <a:t>Hiệu suất của mô hình</a:t>
            </a:r>
          </a:p>
        </p:txBody>
      </p:sp>
      <p:sp>
        <p:nvSpPr>
          <p:cNvPr id="35" name="TextBox 35"/>
          <p:cNvSpPr txBox="1"/>
          <p:nvPr/>
        </p:nvSpPr>
        <p:spPr>
          <a:xfrm>
            <a:off x="13727541" y="7773315"/>
            <a:ext cx="3411011" cy="442426"/>
          </a:xfrm>
          <a:prstGeom prst="rect">
            <a:avLst/>
          </a:prstGeom>
        </p:spPr>
        <p:txBody>
          <a:bodyPr lIns="0" tIns="0" rIns="0" bIns="0" rtlCol="0" anchor="t">
            <a:spAutoFit/>
          </a:bodyPr>
          <a:lstStyle/>
          <a:p>
            <a:pPr algn="ctr">
              <a:lnSpc>
                <a:spcPts val="3658"/>
              </a:lnSpc>
            </a:pPr>
            <a:r>
              <a:rPr lang="en-US" sz="2612">
                <a:solidFill>
                  <a:srgbClr val="000000"/>
                </a:solidFill>
                <a:latin typeface="Times Neue Roman Bold"/>
              </a:rPr>
              <a:t>Ra quyết định sáng suốt</a:t>
            </a:r>
          </a:p>
        </p:txBody>
      </p:sp>
      <p:sp>
        <p:nvSpPr>
          <p:cNvPr id="36" name="TextBox 36"/>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041">
            <a:off x="-6521096" y="3918118"/>
            <a:ext cx="17614873" cy="17454738"/>
          </a:xfrm>
          <a:prstGeom prst="rect">
            <a:avLst/>
          </a:prstGeom>
        </p:spPr>
      </p:pic>
      <p:sp>
        <p:nvSpPr>
          <p:cNvPr id="3" name="AutoShape 3"/>
          <p:cNvSpPr/>
          <p:nvPr/>
        </p:nvSpPr>
        <p:spPr>
          <a:xfrm>
            <a:off x="149110" y="3133185"/>
            <a:ext cx="4240776" cy="4382742"/>
          </a:xfrm>
          <a:prstGeom prst="rect">
            <a:avLst/>
          </a:prstGeom>
          <a:solidFill>
            <a:srgbClr val="F4F4F4"/>
          </a:solidFill>
        </p:spPr>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01976" y="4097811"/>
            <a:ext cx="515530" cy="446167"/>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245906" y="4076738"/>
            <a:ext cx="459015" cy="488313"/>
          </a:xfrm>
          <a:prstGeom prst="rect">
            <a:avLst/>
          </a:prstGeom>
        </p:spPr>
      </p:pic>
      <p:sp>
        <p:nvSpPr>
          <p:cNvPr id="6" name="AutoShape 6"/>
          <p:cNvSpPr/>
          <p:nvPr/>
        </p:nvSpPr>
        <p:spPr>
          <a:xfrm>
            <a:off x="4545576" y="3133185"/>
            <a:ext cx="4362924" cy="4382742"/>
          </a:xfrm>
          <a:prstGeom prst="rect">
            <a:avLst/>
          </a:prstGeom>
          <a:solidFill>
            <a:srgbClr val="F4F4F4"/>
          </a:solidFill>
        </p:spPr>
      </p:sp>
      <p:sp>
        <p:nvSpPr>
          <p:cNvPr id="7" name="AutoShape 7"/>
          <p:cNvSpPr/>
          <p:nvPr/>
        </p:nvSpPr>
        <p:spPr>
          <a:xfrm>
            <a:off x="9144000" y="3133185"/>
            <a:ext cx="4362924" cy="4382742"/>
          </a:xfrm>
          <a:prstGeom prst="rect">
            <a:avLst/>
          </a:prstGeom>
          <a:solidFill>
            <a:srgbClr val="F4F4F4"/>
          </a:solidFill>
        </p:spPr>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10882">
            <a:off x="8451864" y="-14375399"/>
            <a:ext cx="17614873" cy="17454738"/>
          </a:xfrm>
          <a:prstGeom prst="rect">
            <a:avLst/>
          </a:prstGeom>
        </p:spPr>
      </p:pic>
      <p:sp>
        <p:nvSpPr>
          <p:cNvPr id="9" name="AutoShape 9"/>
          <p:cNvSpPr/>
          <p:nvPr/>
        </p:nvSpPr>
        <p:spPr>
          <a:xfrm>
            <a:off x="13715757" y="3133185"/>
            <a:ext cx="4386994" cy="4382742"/>
          </a:xfrm>
          <a:prstGeom prst="rect">
            <a:avLst/>
          </a:prstGeom>
          <a:solidFill>
            <a:srgbClr val="F4F4F4"/>
          </a:solidFill>
        </p:spPr>
      </p:sp>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04931" y="3296125"/>
            <a:ext cx="2303333" cy="1753412"/>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561377" y="3318457"/>
            <a:ext cx="2298364" cy="1558708"/>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168097" y="3296125"/>
            <a:ext cx="1655920" cy="1847375"/>
          </a:xfrm>
          <a:prstGeom prst="rect">
            <a:avLst/>
          </a:prstGeom>
        </p:spPr>
      </p:pic>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124146" y="3161499"/>
            <a:ext cx="1124786" cy="1982001"/>
          </a:xfrm>
          <a:prstGeom prst="rect">
            <a:avLst/>
          </a:prstGeom>
        </p:spPr>
      </p:pic>
      <p:sp>
        <p:nvSpPr>
          <p:cNvPr id="14" name="TextBox 14"/>
          <p:cNvSpPr txBox="1"/>
          <p:nvPr/>
        </p:nvSpPr>
        <p:spPr>
          <a:xfrm>
            <a:off x="149110" y="5257881"/>
            <a:ext cx="4240776" cy="596900"/>
          </a:xfrm>
          <a:prstGeom prst="rect">
            <a:avLst/>
          </a:prstGeom>
        </p:spPr>
        <p:txBody>
          <a:bodyPr lIns="0" tIns="0" rIns="0" bIns="0" rtlCol="0" anchor="t">
            <a:spAutoFit/>
          </a:bodyPr>
          <a:lstStyle/>
          <a:p>
            <a:pPr algn="ctr">
              <a:lnSpc>
                <a:spcPts val="4899"/>
              </a:lnSpc>
            </a:pPr>
            <a:r>
              <a:rPr lang="en-US" sz="3499">
                <a:solidFill>
                  <a:srgbClr val="000000"/>
                </a:solidFill>
                <a:latin typeface="Times Neue Roman Bold"/>
              </a:rPr>
              <a:t>Y tế</a:t>
            </a:r>
          </a:p>
        </p:txBody>
      </p:sp>
      <p:sp>
        <p:nvSpPr>
          <p:cNvPr id="15" name="TextBox 15"/>
          <p:cNvSpPr txBox="1"/>
          <p:nvPr/>
        </p:nvSpPr>
        <p:spPr>
          <a:xfrm>
            <a:off x="4693674" y="5257881"/>
            <a:ext cx="4240776" cy="580390"/>
          </a:xfrm>
          <a:prstGeom prst="rect">
            <a:avLst/>
          </a:prstGeom>
        </p:spPr>
        <p:txBody>
          <a:bodyPr lIns="0" tIns="0" rIns="0" bIns="0" rtlCol="0" anchor="t">
            <a:spAutoFit/>
          </a:bodyPr>
          <a:lstStyle/>
          <a:p>
            <a:pPr algn="ctr">
              <a:lnSpc>
                <a:spcPts val="4759"/>
              </a:lnSpc>
            </a:pPr>
            <a:r>
              <a:rPr lang="en-US" sz="3399">
                <a:solidFill>
                  <a:srgbClr val="000000"/>
                </a:solidFill>
                <a:latin typeface="Times Neue Roman Bold"/>
              </a:rPr>
              <a:t>Tiếp thị</a:t>
            </a:r>
          </a:p>
        </p:txBody>
      </p:sp>
      <p:sp>
        <p:nvSpPr>
          <p:cNvPr id="16" name="TextBox 16"/>
          <p:cNvSpPr txBox="1"/>
          <p:nvPr/>
        </p:nvSpPr>
        <p:spPr>
          <a:xfrm>
            <a:off x="9266148" y="5257881"/>
            <a:ext cx="4240776" cy="580390"/>
          </a:xfrm>
          <a:prstGeom prst="rect">
            <a:avLst/>
          </a:prstGeom>
        </p:spPr>
        <p:txBody>
          <a:bodyPr lIns="0" tIns="0" rIns="0" bIns="0" rtlCol="0" anchor="t">
            <a:spAutoFit/>
          </a:bodyPr>
          <a:lstStyle/>
          <a:p>
            <a:pPr algn="ctr">
              <a:lnSpc>
                <a:spcPts val="4759"/>
              </a:lnSpc>
            </a:pPr>
            <a:r>
              <a:rPr lang="en-US" sz="3399">
                <a:solidFill>
                  <a:srgbClr val="000000"/>
                </a:solidFill>
                <a:latin typeface="Times Neue Roman Bold"/>
              </a:rPr>
              <a:t>Bảo hiểm</a:t>
            </a:r>
          </a:p>
        </p:txBody>
      </p:sp>
      <p:sp>
        <p:nvSpPr>
          <p:cNvPr id="17" name="TextBox 17"/>
          <p:cNvSpPr txBox="1"/>
          <p:nvPr/>
        </p:nvSpPr>
        <p:spPr>
          <a:xfrm>
            <a:off x="13811724" y="5257881"/>
            <a:ext cx="4240776" cy="1180465"/>
          </a:xfrm>
          <a:prstGeom prst="rect">
            <a:avLst/>
          </a:prstGeom>
        </p:spPr>
        <p:txBody>
          <a:bodyPr lIns="0" tIns="0" rIns="0" bIns="0" rtlCol="0" anchor="t">
            <a:spAutoFit/>
          </a:bodyPr>
          <a:lstStyle/>
          <a:p>
            <a:pPr algn="ctr">
              <a:lnSpc>
                <a:spcPts val="4759"/>
              </a:lnSpc>
            </a:pPr>
            <a:r>
              <a:rPr lang="en-US" sz="3399">
                <a:solidFill>
                  <a:srgbClr val="000000"/>
                </a:solidFill>
                <a:latin typeface="Times Neue Roman Bold"/>
              </a:rPr>
              <a:t>Tài chính</a:t>
            </a:r>
          </a:p>
          <a:p>
            <a:pPr algn="ctr">
              <a:lnSpc>
                <a:spcPts val="4759"/>
              </a:lnSpc>
            </a:pPr>
            <a:endParaRPr lang="en-US" sz="3399">
              <a:solidFill>
                <a:srgbClr val="000000"/>
              </a:solidFill>
              <a:latin typeface="Times Neue Roman Bold"/>
            </a:endParaRPr>
          </a:p>
        </p:txBody>
      </p:sp>
      <p:sp>
        <p:nvSpPr>
          <p:cNvPr id="18" name="TextBox 18"/>
          <p:cNvSpPr txBox="1"/>
          <p:nvPr/>
        </p:nvSpPr>
        <p:spPr>
          <a:xfrm>
            <a:off x="1944770" y="-133350"/>
            <a:ext cx="16035539"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Muli Bold"/>
              </a:rPr>
              <a:t>XAI ĐƯỢC SỬ DỤNG Ở ĐÂU</a:t>
            </a:r>
          </a:p>
        </p:txBody>
      </p:sp>
      <p:sp>
        <p:nvSpPr>
          <p:cNvPr id="19" name="AutoShape 19"/>
          <p:cNvSpPr/>
          <p:nvPr/>
        </p:nvSpPr>
        <p:spPr>
          <a:xfrm>
            <a:off x="3396091" y="1433194"/>
            <a:ext cx="11740115" cy="0"/>
          </a:xfrm>
          <a:prstGeom prst="line">
            <a:avLst/>
          </a:prstGeom>
          <a:ln w="38100" cap="flat">
            <a:solidFill>
              <a:srgbClr val="000000"/>
            </a:solidFill>
            <a:prstDash val="solid"/>
            <a:headEnd type="none" w="sm" len="sm"/>
            <a:tailEnd type="none" w="sm" len="sm"/>
          </a:ln>
        </p:spPr>
      </p:sp>
      <p:pic>
        <p:nvPicPr>
          <p:cNvPr id="20" name="Picture 2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307691" y="281824"/>
            <a:ext cx="916909" cy="1151370"/>
          </a:xfrm>
          <a:prstGeom prst="rect">
            <a:avLst/>
          </a:prstGeom>
        </p:spPr>
      </p:pic>
      <p:sp>
        <p:nvSpPr>
          <p:cNvPr id="21" name="TextBox 21"/>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71450" y="-1542173"/>
            <a:ext cx="14026196" cy="11628992"/>
          </a:xfrm>
          <a:prstGeom prst="rect">
            <a:avLst/>
          </a:prstGeom>
        </p:spPr>
      </p:pic>
      <p:grpSp>
        <p:nvGrpSpPr>
          <p:cNvPr id="3" name="Group 3"/>
          <p:cNvGrpSpPr/>
          <p:nvPr/>
        </p:nvGrpSpPr>
        <p:grpSpPr>
          <a:xfrm>
            <a:off x="3447608" y="2739559"/>
            <a:ext cx="11392785" cy="4807882"/>
            <a:chOff x="0" y="0"/>
            <a:chExt cx="15190380" cy="6410510"/>
          </a:xfrm>
        </p:grpSpPr>
        <p:sp>
          <p:nvSpPr>
            <p:cNvPr id="4" name="TextBox 4"/>
            <p:cNvSpPr txBox="1"/>
            <p:nvPr/>
          </p:nvSpPr>
          <p:spPr>
            <a:xfrm>
              <a:off x="0" y="-11"/>
              <a:ext cx="15190380" cy="51816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Bold Bold"/>
                </a:rPr>
                <a:t>CÁC PHƯƠNG PHÁP DIỄN GIẢI TRONG XAI</a:t>
              </a:r>
            </a:p>
          </p:txBody>
        </p:sp>
        <p:sp>
          <p:nvSpPr>
            <p:cNvPr id="5" name="TextBox 5"/>
            <p:cNvSpPr txBox="1"/>
            <p:nvPr/>
          </p:nvSpPr>
          <p:spPr>
            <a:xfrm>
              <a:off x="0" y="5772357"/>
              <a:ext cx="15190380" cy="638175"/>
            </a:xfrm>
            <a:prstGeom prst="rect">
              <a:avLst/>
            </a:prstGeom>
          </p:spPr>
          <p:txBody>
            <a:bodyPr lIns="0" tIns="0" rIns="0" bIns="0" rtlCol="0" anchor="t">
              <a:spAutoFit/>
            </a:bodyPr>
            <a:lstStyle/>
            <a:p>
              <a:pPr algn="ctr">
                <a:lnSpc>
                  <a:spcPts val="3900"/>
                </a:lnSpc>
              </a:pPr>
              <a:endParaRPr/>
            </a:p>
          </p:txBody>
        </p:sp>
      </p:grpSp>
      <p:sp>
        <p:nvSpPr>
          <p:cNvPr id="6" name="TextBox 6"/>
          <p:cNvSpPr txBox="1"/>
          <p:nvPr/>
        </p:nvSpPr>
        <p:spPr>
          <a:xfrm>
            <a:off x="13946985" y="8899779"/>
            <a:ext cx="3166531" cy="213994"/>
          </a:xfrm>
          <a:prstGeom prst="rect">
            <a:avLst/>
          </a:prstGeom>
        </p:spPr>
        <p:txBody>
          <a:bodyPr lIns="0" tIns="0" rIns="0" bIns="0" rtlCol="0" anchor="t">
            <a:spAutoFit/>
          </a:bodyPr>
          <a:lstStyle/>
          <a:p>
            <a:pPr algn="ctr">
              <a:lnSpc>
                <a:spcPts val="1855"/>
              </a:lnSpc>
              <a:spcBef>
                <a:spcPct val="0"/>
              </a:spcBef>
            </a:pPr>
            <a:r>
              <a:rPr lang="en-US" sz="1325">
                <a:solidFill>
                  <a:srgbClr val="FFFFFF"/>
                </a:solidFill>
                <a:latin typeface="Muli Bold"/>
              </a:rPr>
              <a:t>QUAY LẠI TRANG CHƯƠNG TRÌNH</a:t>
            </a:r>
          </a:p>
        </p:txBody>
      </p:sp>
      <p:sp>
        <p:nvSpPr>
          <p:cNvPr id="7" name="TextBox 7"/>
          <p:cNvSpPr txBox="1"/>
          <p:nvPr/>
        </p:nvSpPr>
        <p:spPr>
          <a:xfrm>
            <a:off x="15760617" y="9220200"/>
            <a:ext cx="2110452" cy="6445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Muli Regular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1626</Words>
  <Application>Microsoft Office PowerPoint</Application>
  <PresentationFormat>Custom</PresentationFormat>
  <Paragraphs>233</Paragraphs>
  <Slides>37</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Calibri</vt:lpstr>
      <vt:lpstr>Times Neue Roman</vt:lpstr>
      <vt:lpstr>Muli Bold Bold</vt:lpstr>
      <vt:lpstr>Muli Bold</vt:lpstr>
      <vt:lpstr>DejaVu Serif</vt:lpstr>
      <vt:lpstr>Muli Regular</vt:lpstr>
      <vt:lpstr>DejaVu Serif Bold</vt:lpstr>
      <vt:lpstr>Arimo Bold</vt:lpstr>
      <vt:lpstr>Muli Regular Bold</vt:lpstr>
      <vt:lpstr>Arial</vt:lpstr>
      <vt:lpstr>Times Neue Roman Bold</vt:lpstr>
      <vt:lpstr>Faustina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TLCN</dc:title>
  <cp:lastModifiedBy>Nguyen Duy Phuoc</cp:lastModifiedBy>
  <cp:revision>3</cp:revision>
  <dcterms:created xsi:type="dcterms:W3CDTF">2006-08-16T00:00:00Z</dcterms:created>
  <dcterms:modified xsi:type="dcterms:W3CDTF">2023-01-01T12:26:09Z</dcterms:modified>
  <dc:identifier>DAFVpilL514</dc:identifier>
</cp:coreProperties>
</file>